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6"/>
  </p:notesMasterIdLst>
  <p:sldIdLst>
    <p:sldId id="274" r:id="rId3"/>
    <p:sldId id="278" r:id="rId4"/>
    <p:sldId id="28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PLKOL-263" initials="M" lastIdx="5" clrIdx="0">
    <p:extLst>
      <p:ext uri="{19B8F6BF-5375-455C-9EA6-DF929625EA0E}">
        <p15:presenceInfo xmlns:p15="http://schemas.microsoft.com/office/powerpoint/2012/main" userId="MPLKOL-263"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15" autoAdjust="0"/>
    <p:restoredTop sz="94731" autoAdjust="0"/>
  </p:normalViewPr>
  <p:slideViewPr>
    <p:cSldViewPr snapToGrid="0">
      <p:cViewPr varScale="1">
        <p:scale>
          <a:sx n="92" d="100"/>
          <a:sy n="92" d="100"/>
        </p:scale>
        <p:origin x="54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commentAuthors" Target="commentAuthor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913CE8-06B2-4A27-9783-FDCAF4E38967}" type="datetimeFigureOut">
              <a:rPr lang="en-US" smtClean="0"/>
              <a:t>10/1/2024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5B05CE-B38D-4E70-BFA0-4D809ED30E1D}" type="slidenum">
              <a:rPr lang="en-US" smtClean="0"/>
              <a:t>‹#›</a:t>
            </a:fld>
            <a:endParaRPr lang="en-US"/>
          </a:p>
        </p:txBody>
      </p:sp>
    </p:spTree>
    <p:extLst>
      <p:ext uri="{BB962C8B-B14F-4D97-AF65-F5344CB8AC3E}">
        <p14:creationId xmlns:p14="http://schemas.microsoft.com/office/powerpoint/2010/main" val="17606040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FD4073E-0BFF-4B82-8997-F6F9D02574A5}" type="slidenum">
              <a:rPr kumimoji="0" lang="en-IN"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IN"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33986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5F05605-B83E-4E11-B80F-528FC22863A3}" type="datetimeFigureOut">
              <a:rPr lang="en-US" smtClean="0"/>
              <a:t>10/1/2024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C935D-98C9-4E8E-B8D5-7CC2B3624351}" type="slidenum">
              <a:rPr lang="en-US" smtClean="0"/>
              <a:t>‹#›</a:t>
            </a:fld>
            <a:endParaRPr lang="en-US"/>
          </a:p>
        </p:txBody>
      </p:sp>
    </p:spTree>
    <p:extLst>
      <p:ext uri="{BB962C8B-B14F-4D97-AF65-F5344CB8AC3E}">
        <p14:creationId xmlns:p14="http://schemas.microsoft.com/office/powerpoint/2010/main" val="2514340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F05605-B83E-4E11-B80F-528FC22863A3}" type="datetimeFigureOut">
              <a:rPr lang="en-US" smtClean="0"/>
              <a:t>10/1/2024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C935D-98C9-4E8E-B8D5-7CC2B3624351}" type="slidenum">
              <a:rPr lang="en-US" smtClean="0"/>
              <a:t>‹#›</a:t>
            </a:fld>
            <a:endParaRPr lang="en-US"/>
          </a:p>
        </p:txBody>
      </p:sp>
    </p:spTree>
    <p:extLst>
      <p:ext uri="{BB962C8B-B14F-4D97-AF65-F5344CB8AC3E}">
        <p14:creationId xmlns:p14="http://schemas.microsoft.com/office/powerpoint/2010/main" val="3400842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F05605-B83E-4E11-B80F-528FC22863A3}" type="datetimeFigureOut">
              <a:rPr lang="en-US" smtClean="0"/>
              <a:t>10/1/2024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C935D-98C9-4E8E-B8D5-7CC2B3624351}" type="slidenum">
              <a:rPr lang="en-US" smtClean="0"/>
              <a:t>‹#›</a:t>
            </a:fld>
            <a:endParaRPr lang="en-US"/>
          </a:p>
        </p:txBody>
      </p:sp>
    </p:spTree>
    <p:extLst>
      <p:ext uri="{BB962C8B-B14F-4D97-AF65-F5344CB8AC3E}">
        <p14:creationId xmlns:p14="http://schemas.microsoft.com/office/powerpoint/2010/main" val="19511360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84F2339B-0BF0-4EDB-8A68-F8D2AB6195F7}" type="datetimeFigureOut">
              <a:rPr lang="en-IN" smtClean="0"/>
              <a:pPr/>
              <a:t>01-10-2024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114AB98-3DE4-4F00-9872-B15E652CF1A1}" type="slidenum">
              <a:rPr lang="en-IN" smtClean="0"/>
              <a:pPr/>
              <a:t>‹#›</a:t>
            </a:fld>
            <a:endParaRPr lang="en-IN"/>
          </a:p>
        </p:txBody>
      </p:sp>
    </p:spTree>
    <p:extLst>
      <p:ext uri="{BB962C8B-B14F-4D97-AF65-F5344CB8AC3E}">
        <p14:creationId xmlns:p14="http://schemas.microsoft.com/office/powerpoint/2010/main" val="23472032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84F2339B-0BF0-4EDB-8A68-F8D2AB6195F7}" type="datetimeFigureOut">
              <a:rPr lang="en-IN" smtClean="0"/>
              <a:pPr/>
              <a:t>01-10-2024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114AB98-3DE4-4F00-9872-B15E652CF1A1}" type="slidenum">
              <a:rPr lang="en-IN" smtClean="0"/>
              <a:pPr/>
              <a:t>‹#›</a:t>
            </a:fld>
            <a:endParaRPr lang="en-IN"/>
          </a:p>
        </p:txBody>
      </p:sp>
    </p:spTree>
    <p:extLst>
      <p:ext uri="{BB962C8B-B14F-4D97-AF65-F5344CB8AC3E}">
        <p14:creationId xmlns:p14="http://schemas.microsoft.com/office/powerpoint/2010/main" val="21982281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F2339B-0BF0-4EDB-8A68-F8D2AB6195F7}" type="datetimeFigureOut">
              <a:rPr lang="en-IN" smtClean="0"/>
              <a:pPr/>
              <a:t>01-10-2024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114AB98-3DE4-4F00-9872-B15E652CF1A1}" type="slidenum">
              <a:rPr lang="en-IN" smtClean="0"/>
              <a:pPr/>
              <a:t>‹#›</a:t>
            </a:fld>
            <a:endParaRPr lang="en-IN"/>
          </a:p>
        </p:txBody>
      </p:sp>
    </p:spTree>
    <p:extLst>
      <p:ext uri="{BB962C8B-B14F-4D97-AF65-F5344CB8AC3E}">
        <p14:creationId xmlns:p14="http://schemas.microsoft.com/office/powerpoint/2010/main" val="42820560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84F2339B-0BF0-4EDB-8A68-F8D2AB6195F7}" type="datetimeFigureOut">
              <a:rPr lang="en-IN" smtClean="0"/>
              <a:pPr/>
              <a:t>01-10-2024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114AB98-3DE4-4F00-9872-B15E652CF1A1}" type="slidenum">
              <a:rPr lang="en-IN" smtClean="0"/>
              <a:pPr/>
              <a:t>‹#›</a:t>
            </a:fld>
            <a:endParaRPr lang="en-IN"/>
          </a:p>
        </p:txBody>
      </p:sp>
    </p:spTree>
    <p:extLst>
      <p:ext uri="{BB962C8B-B14F-4D97-AF65-F5344CB8AC3E}">
        <p14:creationId xmlns:p14="http://schemas.microsoft.com/office/powerpoint/2010/main" val="9290911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84F2339B-0BF0-4EDB-8A68-F8D2AB6195F7}" type="datetimeFigureOut">
              <a:rPr lang="en-IN" smtClean="0"/>
              <a:pPr/>
              <a:t>01-10-2024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114AB98-3DE4-4F00-9872-B15E652CF1A1}" type="slidenum">
              <a:rPr lang="en-IN" smtClean="0"/>
              <a:pPr/>
              <a:t>‹#›</a:t>
            </a:fld>
            <a:endParaRPr lang="en-IN"/>
          </a:p>
        </p:txBody>
      </p:sp>
    </p:spTree>
    <p:extLst>
      <p:ext uri="{BB962C8B-B14F-4D97-AF65-F5344CB8AC3E}">
        <p14:creationId xmlns:p14="http://schemas.microsoft.com/office/powerpoint/2010/main" val="14765727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84F2339B-0BF0-4EDB-8A68-F8D2AB6195F7}" type="datetimeFigureOut">
              <a:rPr lang="en-IN" smtClean="0"/>
              <a:pPr/>
              <a:t>01-10-2024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114AB98-3DE4-4F00-9872-B15E652CF1A1}" type="slidenum">
              <a:rPr lang="en-IN" smtClean="0"/>
              <a:pPr/>
              <a:t>‹#›</a:t>
            </a:fld>
            <a:endParaRPr lang="en-IN"/>
          </a:p>
        </p:txBody>
      </p:sp>
    </p:spTree>
    <p:extLst>
      <p:ext uri="{BB962C8B-B14F-4D97-AF65-F5344CB8AC3E}">
        <p14:creationId xmlns:p14="http://schemas.microsoft.com/office/powerpoint/2010/main" val="12310820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F2339B-0BF0-4EDB-8A68-F8D2AB6195F7}" type="datetimeFigureOut">
              <a:rPr lang="en-IN" smtClean="0"/>
              <a:pPr/>
              <a:t>01-10-2024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114AB98-3DE4-4F00-9872-B15E652CF1A1}" type="slidenum">
              <a:rPr lang="en-IN" smtClean="0"/>
              <a:pPr/>
              <a:t>‹#›</a:t>
            </a:fld>
            <a:endParaRPr lang="en-IN"/>
          </a:p>
        </p:txBody>
      </p:sp>
    </p:spTree>
    <p:extLst>
      <p:ext uri="{BB962C8B-B14F-4D97-AF65-F5344CB8AC3E}">
        <p14:creationId xmlns:p14="http://schemas.microsoft.com/office/powerpoint/2010/main" val="18666647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F2339B-0BF0-4EDB-8A68-F8D2AB6195F7}" type="datetimeFigureOut">
              <a:rPr lang="en-IN" smtClean="0"/>
              <a:pPr/>
              <a:t>01-10-2024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114AB98-3DE4-4F00-9872-B15E652CF1A1}" type="slidenum">
              <a:rPr lang="en-IN" smtClean="0"/>
              <a:pPr/>
              <a:t>‹#›</a:t>
            </a:fld>
            <a:endParaRPr lang="en-IN"/>
          </a:p>
        </p:txBody>
      </p:sp>
    </p:spTree>
    <p:extLst>
      <p:ext uri="{BB962C8B-B14F-4D97-AF65-F5344CB8AC3E}">
        <p14:creationId xmlns:p14="http://schemas.microsoft.com/office/powerpoint/2010/main" val="4121394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F05605-B83E-4E11-B80F-528FC22863A3}" type="datetimeFigureOut">
              <a:rPr lang="en-US" smtClean="0"/>
              <a:t>10/1/2024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C935D-98C9-4E8E-B8D5-7CC2B3624351}" type="slidenum">
              <a:rPr lang="en-US" smtClean="0"/>
              <a:t>‹#›</a:t>
            </a:fld>
            <a:endParaRPr lang="en-US"/>
          </a:p>
        </p:txBody>
      </p:sp>
    </p:spTree>
    <p:extLst>
      <p:ext uri="{BB962C8B-B14F-4D97-AF65-F5344CB8AC3E}">
        <p14:creationId xmlns:p14="http://schemas.microsoft.com/office/powerpoint/2010/main" val="300313863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F2339B-0BF0-4EDB-8A68-F8D2AB6195F7}" type="datetimeFigureOut">
              <a:rPr lang="en-IN" smtClean="0"/>
              <a:pPr/>
              <a:t>01-10-2024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114AB98-3DE4-4F00-9872-B15E652CF1A1}" type="slidenum">
              <a:rPr lang="en-IN" smtClean="0"/>
              <a:pPr/>
              <a:t>‹#›</a:t>
            </a:fld>
            <a:endParaRPr lang="en-IN"/>
          </a:p>
        </p:txBody>
      </p:sp>
    </p:spTree>
    <p:extLst>
      <p:ext uri="{BB962C8B-B14F-4D97-AF65-F5344CB8AC3E}">
        <p14:creationId xmlns:p14="http://schemas.microsoft.com/office/powerpoint/2010/main" val="6965106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84F2339B-0BF0-4EDB-8A68-F8D2AB6195F7}" type="datetimeFigureOut">
              <a:rPr lang="en-IN" smtClean="0"/>
              <a:pPr/>
              <a:t>01-10-2024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114AB98-3DE4-4F00-9872-B15E652CF1A1}" type="slidenum">
              <a:rPr lang="en-IN" smtClean="0"/>
              <a:pPr/>
              <a:t>‹#›</a:t>
            </a:fld>
            <a:endParaRPr lang="en-IN"/>
          </a:p>
        </p:txBody>
      </p:sp>
    </p:spTree>
    <p:extLst>
      <p:ext uri="{BB962C8B-B14F-4D97-AF65-F5344CB8AC3E}">
        <p14:creationId xmlns:p14="http://schemas.microsoft.com/office/powerpoint/2010/main" val="32137684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84F2339B-0BF0-4EDB-8A68-F8D2AB6195F7}" type="datetimeFigureOut">
              <a:rPr lang="en-IN" smtClean="0"/>
              <a:pPr/>
              <a:t>01-10-2024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114AB98-3DE4-4F00-9872-B15E652CF1A1}" type="slidenum">
              <a:rPr lang="en-IN" smtClean="0"/>
              <a:pPr/>
              <a:t>‹#›</a:t>
            </a:fld>
            <a:endParaRPr lang="en-IN"/>
          </a:p>
        </p:txBody>
      </p:sp>
    </p:spTree>
    <p:extLst>
      <p:ext uri="{BB962C8B-B14F-4D97-AF65-F5344CB8AC3E}">
        <p14:creationId xmlns:p14="http://schemas.microsoft.com/office/powerpoint/2010/main" val="3348085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5F05605-B83E-4E11-B80F-528FC22863A3}" type="datetimeFigureOut">
              <a:rPr lang="en-US" smtClean="0"/>
              <a:t>10/1/2024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C935D-98C9-4E8E-B8D5-7CC2B3624351}" type="slidenum">
              <a:rPr lang="en-US" smtClean="0"/>
              <a:t>‹#›</a:t>
            </a:fld>
            <a:endParaRPr lang="en-US"/>
          </a:p>
        </p:txBody>
      </p:sp>
    </p:spTree>
    <p:extLst>
      <p:ext uri="{BB962C8B-B14F-4D97-AF65-F5344CB8AC3E}">
        <p14:creationId xmlns:p14="http://schemas.microsoft.com/office/powerpoint/2010/main" val="2619471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5F05605-B83E-4E11-B80F-528FC22863A3}" type="datetimeFigureOut">
              <a:rPr lang="en-US" smtClean="0"/>
              <a:t>10/1/2024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C935D-98C9-4E8E-B8D5-7CC2B3624351}" type="slidenum">
              <a:rPr lang="en-US" smtClean="0"/>
              <a:t>‹#›</a:t>
            </a:fld>
            <a:endParaRPr lang="en-US"/>
          </a:p>
        </p:txBody>
      </p:sp>
    </p:spTree>
    <p:extLst>
      <p:ext uri="{BB962C8B-B14F-4D97-AF65-F5344CB8AC3E}">
        <p14:creationId xmlns:p14="http://schemas.microsoft.com/office/powerpoint/2010/main" val="2983777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5F05605-B83E-4E11-B80F-528FC22863A3}" type="datetimeFigureOut">
              <a:rPr lang="en-US" smtClean="0"/>
              <a:t>10/1/2024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C935D-98C9-4E8E-B8D5-7CC2B3624351}" type="slidenum">
              <a:rPr lang="en-US" smtClean="0"/>
              <a:t>‹#›</a:t>
            </a:fld>
            <a:endParaRPr lang="en-US"/>
          </a:p>
        </p:txBody>
      </p:sp>
    </p:spTree>
    <p:extLst>
      <p:ext uri="{BB962C8B-B14F-4D97-AF65-F5344CB8AC3E}">
        <p14:creationId xmlns:p14="http://schemas.microsoft.com/office/powerpoint/2010/main" val="2539690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5F05605-B83E-4E11-B80F-528FC22863A3}" type="datetimeFigureOut">
              <a:rPr lang="en-US" smtClean="0"/>
              <a:t>10/1/2024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C935D-98C9-4E8E-B8D5-7CC2B3624351}" type="slidenum">
              <a:rPr lang="en-US" smtClean="0"/>
              <a:t>‹#›</a:t>
            </a:fld>
            <a:endParaRPr lang="en-US"/>
          </a:p>
        </p:txBody>
      </p:sp>
    </p:spTree>
    <p:extLst>
      <p:ext uri="{BB962C8B-B14F-4D97-AF65-F5344CB8AC3E}">
        <p14:creationId xmlns:p14="http://schemas.microsoft.com/office/powerpoint/2010/main" val="1255890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F05605-B83E-4E11-B80F-528FC22863A3}" type="datetimeFigureOut">
              <a:rPr lang="en-US" smtClean="0"/>
              <a:t>10/1/2024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C935D-98C9-4E8E-B8D5-7CC2B3624351}" type="slidenum">
              <a:rPr lang="en-US" smtClean="0"/>
              <a:t>‹#›</a:t>
            </a:fld>
            <a:endParaRPr lang="en-US"/>
          </a:p>
        </p:txBody>
      </p:sp>
    </p:spTree>
    <p:extLst>
      <p:ext uri="{BB962C8B-B14F-4D97-AF65-F5344CB8AC3E}">
        <p14:creationId xmlns:p14="http://schemas.microsoft.com/office/powerpoint/2010/main" val="2737789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5F05605-B83E-4E11-B80F-528FC22863A3}" type="datetimeFigureOut">
              <a:rPr lang="en-US" smtClean="0"/>
              <a:t>10/1/2024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C935D-98C9-4E8E-B8D5-7CC2B3624351}" type="slidenum">
              <a:rPr lang="en-US" smtClean="0"/>
              <a:t>‹#›</a:t>
            </a:fld>
            <a:endParaRPr lang="en-US"/>
          </a:p>
        </p:txBody>
      </p:sp>
    </p:spTree>
    <p:extLst>
      <p:ext uri="{BB962C8B-B14F-4D97-AF65-F5344CB8AC3E}">
        <p14:creationId xmlns:p14="http://schemas.microsoft.com/office/powerpoint/2010/main" val="1307121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5F05605-B83E-4E11-B80F-528FC22863A3}" type="datetimeFigureOut">
              <a:rPr lang="en-US" smtClean="0"/>
              <a:t>10/1/2024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C935D-98C9-4E8E-B8D5-7CC2B3624351}" type="slidenum">
              <a:rPr lang="en-US" smtClean="0"/>
              <a:t>‹#›</a:t>
            </a:fld>
            <a:endParaRPr lang="en-US"/>
          </a:p>
        </p:txBody>
      </p:sp>
    </p:spTree>
    <p:extLst>
      <p:ext uri="{BB962C8B-B14F-4D97-AF65-F5344CB8AC3E}">
        <p14:creationId xmlns:p14="http://schemas.microsoft.com/office/powerpoint/2010/main" val="4117158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F05605-B83E-4E11-B80F-528FC22863A3}" type="datetimeFigureOut">
              <a:rPr lang="en-US" smtClean="0"/>
              <a:t>10/1/2024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C935D-98C9-4E8E-B8D5-7CC2B3624351}" type="slidenum">
              <a:rPr lang="en-US" smtClean="0"/>
              <a:t>‹#›</a:t>
            </a:fld>
            <a:endParaRPr lang="en-US"/>
          </a:p>
        </p:txBody>
      </p:sp>
    </p:spTree>
    <p:extLst>
      <p:ext uri="{BB962C8B-B14F-4D97-AF65-F5344CB8AC3E}">
        <p14:creationId xmlns:p14="http://schemas.microsoft.com/office/powerpoint/2010/main" val="21349836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F2339B-0BF0-4EDB-8A68-F8D2AB6195F7}" type="datetimeFigureOut">
              <a:rPr lang="en-IN" smtClean="0"/>
              <a:pPr/>
              <a:t>01-10-2024</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14AB98-3DE4-4F00-9872-B15E652CF1A1}" type="slidenum">
              <a:rPr lang="en-IN" smtClean="0"/>
              <a:pPr/>
              <a:t>‹#›</a:t>
            </a:fld>
            <a:endParaRPr lang="en-IN"/>
          </a:p>
        </p:txBody>
      </p:sp>
    </p:spTree>
    <p:extLst>
      <p:ext uri="{BB962C8B-B14F-4D97-AF65-F5344CB8AC3E}">
        <p14:creationId xmlns:p14="http://schemas.microsoft.com/office/powerpoint/2010/main" val="15202363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cstate="hqprint">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23" name="Freeform 22"/>
          <p:cNvSpPr/>
          <p:nvPr/>
        </p:nvSpPr>
        <p:spPr>
          <a:xfrm rot="10800000">
            <a:off x="10922157" y="1159794"/>
            <a:ext cx="1346135" cy="794571"/>
          </a:xfrm>
          <a:custGeom>
            <a:avLst/>
            <a:gdLst>
              <a:gd name="connsiteX0" fmla="*/ 0 w 8674442"/>
              <a:gd name="connsiteY0" fmla="*/ 0 h 3898209"/>
              <a:gd name="connsiteX1" fmla="*/ 5096354 w 8674442"/>
              <a:gd name="connsiteY1" fmla="*/ 0 h 3898209"/>
              <a:gd name="connsiteX2" fmla="*/ 8674442 w 8674442"/>
              <a:gd name="connsiteY2" fmla="*/ 3898209 h 3898209"/>
              <a:gd name="connsiteX3" fmla="*/ 0 w 8674442"/>
              <a:gd name="connsiteY3" fmla="*/ 3898209 h 3898209"/>
              <a:gd name="connsiteX4" fmla="*/ 0 w 8674442"/>
              <a:gd name="connsiteY4" fmla="*/ 0 h 3898209"/>
              <a:gd name="connsiteX0" fmla="*/ 0 w 8674442"/>
              <a:gd name="connsiteY0" fmla="*/ 1631913 h 5530122"/>
              <a:gd name="connsiteX1" fmla="*/ 3826885 w 8674442"/>
              <a:gd name="connsiteY1" fmla="*/ 0 h 5530122"/>
              <a:gd name="connsiteX2" fmla="*/ 8674442 w 8674442"/>
              <a:gd name="connsiteY2" fmla="*/ 5530122 h 5530122"/>
              <a:gd name="connsiteX3" fmla="*/ 0 w 8674442"/>
              <a:gd name="connsiteY3" fmla="*/ 5530122 h 5530122"/>
              <a:gd name="connsiteX4" fmla="*/ 0 w 8674442"/>
              <a:gd name="connsiteY4" fmla="*/ 1631913 h 5530122"/>
              <a:gd name="connsiteX0" fmla="*/ 0 w 8956546"/>
              <a:gd name="connsiteY0" fmla="*/ 2522047 h 5530122"/>
              <a:gd name="connsiteX1" fmla="*/ 4108989 w 8956546"/>
              <a:gd name="connsiteY1" fmla="*/ 0 h 5530122"/>
              <a:gd name="connsiteX2" fmla="*/ 8956546 w 8956546"/>
              <a:gd name="connsiteY2" fmla="*/ 5530122 h 5530122"/>
              <a:gd name="connsiteX3" fmla="*/ 282104 w 8956546"/>
              <a:gd name="connsiteY3" fmla="*/ 5530122 h 5530122"/>
              <a:gd name="connsiteX4" fmla="*/ 0 w 8956546"/>
              <a:gd name="connsiteY4" fmla="*/ 2522047 h 5530122"/>
              <a:gd name="connsiteX0" fmla="*/ 0 w 8956546"/>
              <a:gd name="connsiteY0" fmla="*/ 2126432 h 5134507"/>
              <a:gd name="connsiteX1" fmla="*/ 3873903 w 8956546"/>
              <a:gd name="connsiteY1" fmla="*/ 0 h 5134507"/>
              <a:gd name="connsiteX2" fmla="*/ 8956546 w 8956546"/>
              <a:gd name="connsiteY2" fmla="*/ 5134507 h 5134507"/>
              <a:gd name="connsiteX3" fmla="*/ 282104 w 8956546"/>
              <a:gd name="connsiteY3" fmla="*/ 5134507 h 5134507"/>
              <a:gd name="connsiteX4" fmla="*/ 0 w 8956546"/>
              <a:gd name="connsiteY4" fmla="*/ 2126432 h 5134507"/>
              <a:gd name="connsiteX0" fmla="*/ 0 w 4317502"/>
              <a:gd name="connsiteY0" fmla="*/ 2126432 h 5134507"/>
              <a:gd name="connsiteX1" fmla="*/ 3873903 w 4317502"/>
              <a:gd name="connsiteY1" fmla="*/ 0 h 5134507"/>
              <a:gd name="connsiteX2" fmla="*/ 4317502 w 4317502"/>
              <a:gd name="connsiteY2" fmla="*/ 1969585 h 5134507"/>
              <a:gd name="connsiteX3" fmla="*/ 282104 w 4317502"/>
              <a:gd name="connsiteY3" fmla="*/ 5134507 h 5134507"/>
              <a:gd name="connsiteX4" fmla="*/ 0 w 4317502"/>
              <a:gd name="connsiteY4" fmla="*/ 2126432 h 5134507"/>
              <a:gd name="connsiteX0" fmla="*/ 0 w 4317502"/>
              <a:gd name="connsiteY0" fmla="*/ 2126432 h 4079533"/>
              <a:gd name="connsiteX1" fmla="*/ 3873903 w 4317502"/>
              <a:gd name="connsiteY1" fmla="*/ 0 h 4079533"/>
              <a:gd name="connsiteX2" fmla="*/ 4317502 w 4317502"/>
              <a:gd name="connsiteY2" fmla="*/ 1969585 h 4079533"/>
              <a:gd name="connsiteX3" fmla="*/ 240312 w 4317502"/>
              <a:gd name="connsiteY3" fmla="*/ 4079533 h 4079533"/>
              <a:gd name="connsiteX4" fmla="*/ 0 w 4317502"/>
              <a:gd name="connsiteY4" fmla="*/ 2126432 h 4079533"/>
              <a:gd name="connsiteX0" fmla="*/ 0 w 4077190"/>
              <a:gd name="connsiteY0" fmla="*/ 4079533 h 4079533"/>
              <a:gd name="connsiteX1" fmla="*/ 3633591 w 4077190"/>
              <a:gd name="connsiteY1" fmla="*/ 0 h 4079533"/>
              <a:gd name="connsiteX2" fmla="*/ 4077190 w 4077190"/>
              <a:gd name="connsiteY2" fmla="*/ 1969585 h 4079533"/>
              <a:gd name="connsiteX3" fmla="*/ 0 w 4077190"/>
              <a:gd name="connsiteY3" fmla="*/ 4079533 h 4079533"/>
              <a:gd name="connsiteX0" fmla="*/ 0 w 4077190"/>
              <a:gd name="connsiteY0" fmla="*/ 2836172 h 2836172"/>
              <a:gd name="connsiteX1" fmla="*/ 2343971 w 4077190"/>
              <a:gd name="connsiteY1" fmla="*/ 0 h 2836172"/>
              <a:gd name="connsiteX2" fmla="*/ 4077190 w 4077190"/>
              <a:gd name="connsiteY2" fmla="*/ 726224 h 2836172"/>
              <a:gd name="connsiteX3" fmla="*/ 0 w 4077190"/>
              <a:gd name="connsiteY3" fmla="*/ 2836172 h 2836172"/>
              <a:gd name="connsiteX0" fmla="*/ 0 w 3081528"/>
              <a:gd name="connsiteY0" fmla="*/ 2347470 h 2347470"/>
              <a:gd name="connsiteX1" fmla="*/ 1348309 w 3081528"/>
              <a:gd name="connsiteY1" fmla="*/ 0 h 2347470"/>
              <a:gd name="connsiteX2" fmla="*/ 3081528 w 3081528"/>
              <a:gd name="connsiteY2" fmla="*/ 726224 h 2347470"/>
              <a:gd name="connsiteX3" fmla="*/ 0 w 3081528"/>
              <a:gd name="connsiteY3" fmla="*/ 2347470 h 2347470"/>
              <a:gd name="connsiteX0" fmla="*/ 0 w 3893987"/>
              <a:gd name="connsiteY0" fmla="*/ 2347470 h 2347470"/>
              <a:gd name="connsiteX1" fmla="*/ 1348309 w 3893987"/>
              <a:gd name="connsiteY1" fmla="*/ 0 h 2347470"/>
              <a:gd name="connsiteX2" fmla="*/ 3893987 w 3893987"/>
              <a:gd name="connsiteY2" fmla="*/ 678750 h 2347470"/>
              <a:gd name="connsiteX3" fmla="*/ 0 w 3893987"/>
              <a:gd name="connsiteY3" fmla="*/ 2347470 h 2347470"/>
              <a:gd name="connsiteX0" fmla="*/ 0 w 3216938"/>
              <a:gd name="connsiteY0" fmla="*/ 2347470 h 2347470"/>
              <a:gd name="connsiteX1" fmla="*/ 1348309 w 3216938"/>
              <a:gd name="connsiteY1" fmla="*/ 0 h 2347470"/>
              <a:gd name="connsiteX2" fmla="*/ 3216938 w 3216938"/>
              <a:gd name="connsiteY2" fmla="*/ 916119 h 2347470"/>
              <a:gd name="connsiteX3" fmla="*/ 0 w 3216938"/>
              <a:gd name="connsiteY3" fmla="*/ 2347470 h 2347470"/>
              <a:gd name="connsiteX0" fmla="*/ 0 w 3216938"/>
              <a:gd name="connsiteY0" fmla="*/ 2062627 h 2062627"/>
              <a:gd name="connsiteX1" fmla="*/ 1709402 w 3216938"/>
              <a:gd name="connsiteY1" fmla="*/ 0 h 2062627"/>
              <a:gd name="connsiteX2" fmla="*/ 3216938 w 3216938"/>
              <a:gd name="connsiteY2" fmla="*/ 631276 h 2062627"/>
              <a:gd name="connsiteX3" fmla="*/ 0 w 3216938"/>
              <a:gd name="connsiteY3" fmla="*/ 2062627 h 2062627"/>
              <a:gd name="connsiteX0" fmla="*/ 0 w 3322397"/>
              <a:gd name="connsiteY0" fmla="*/ 2062627 h 2062627"/>
              <a:gd name="connsiteX1" fmla="*/ 1709402 w 3322397"/>
              <a:gd name="connsiteY1" fmla="*/ 0 h 2062627"/>
              <a:gd name="connsiteX2" fmla="*/ 3322397 w 3322397"/>
              <a:gd name="connsiteY2" fmla="*/ 675645 h 2062627"/>
              <a:gd name="connsiteX3" fmla="*/ 0 w 3322397"/>
              <a:gd name="connsiteY3" fmla="*/ 2062627 h 2062627"/>
            </a:gdLst>
            <a:ahLst/>
            <a:cxnLst>
              <a:cxn ang="0">
                <a:pos x="connsiteX0" y="connsiteY0"/>
              </a:cxn>
              <a:cxn ang="0">
                <a:pos x="connsiteX1" y="connsiteY1"/>
              </a:cxn>
              <a:cxn ang="0">
                <a:pos x="connsiteX2" y="connsiteY2"/>
              </a:cxn>
              <a:cxn ang="0">
                <a:pos x="connsiteX3" y="connsiteY3"/>
              </a:cxn>
            </a:cxnLst>
            <a:rect l="l" t="t" r="r" b="b"/>
            <a:pathLst>
              <a:path w="3322397" h="2062627">
                <a:moveTo>
                  <a:pt x="0" y="2062627"/>
                </a:moveTo>
                <a:lnTo>
                  <a:pt x="1709402" y="0"/>
                </a:lnTo>
                <a:lnTo>
                  <a:pt x="3322397" y="675645"/>
                </a:lnTo>
                <a:lnTo>
                  <a:pt x="0" y="2062627"/>
                </a:lnTo>
                <a:close/>
              </a:path>
            </a:pathLst>
          </a:custGeom>
          <a:solidFill>
            <a:srgbClr val="CE33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60" name="Freeform 59"/>
          <p:cNvSpPr/>
          <p:nvPr/>
        </p:nvSpPr>
        <p:spPr>
          <a:xfrm>
            <a:off x="3176231" y="1793939"/>
            <a:ext cx="9047207" cy="5062072"/>
          </a:xfrm>
          <a:custGeom>
            <a:avLst/>
            <a:gdLst>
              <a:gd name="connsiteX0" fmla="*/ 0 w 7600949"/>
              <a:gd name="connsiteY0" fmla="*/ 0 h 3250857"/>
              <a:gd name="connsiteX1" fmla="*/ 4465662 w 7600949"/>
              <a:gd name="connsiteY1" fmla="*/ 0 h 3250857"/>
              <a:gd name="connsiteX2" fmla="*/ 7600949 w 7600949"/>
              <a:gd name="connsiteY2" fmla="*/ 3250857 h 3250857"/>
              <a:gd name="connsiteX3" fmla="*/ 1255846 w 7600949"/>
              <a:gd name="connsiteY3" fmla="*/ 3250857 h 3250857"/>
              <a:gd name="connsiteX4" fmla="*/ 0 w 7600949"/>
              <a:gd name="connsiteY4" fmla="*/ 1950014 h 3250857"/>
              <a:gd name="connsiteX5" fmla="*/ 0 w 7600949"/>
              <a:gd name="connsiteY5" fmla="*/ 0 h 3250857"/>
              <a:gd name="connsiteX0" fmla="*/ 590538 w 8191487"/>
              <a:gd name="connsiteY0" fmla="*/ 0 h 3479457"/>
              <a:gd name="connsiteX1" fmla="*/ 5056200 w 8191487"/>
              <a:gd name="connsiteY1" fmla="*/ 0 h 3479457"/>
              <a:gd name="connsiteX2" fmla="*/ 8191487 w 8191487"/>
              <a:gd name="connsiteY2" fmla="*/ 3250857 h 3479457"/>
              <a:gd name="connsiteX3" fmla="*/ 0 w 8191487"/>
              <a:gd name="connsiteY3" fmla="*/ 3479457 h 3479457"/>
              <a:gd name="connsiteX4" fmla="*/ 590538 w 8191487"/>
              <a:gd name="connsiteY4" fmla="*/ 1950014 h 3479457"/>
              <a:gd name="connsiteX5" fmla="*/ 590538 w 8191487"/>
              <a:gd name="connsiteY5" fmla="*/ 0 h 3479457"/>
              <a:gd name="connsiteX0" fmla="*/ 590538 w 8191487"/>
              <a:gd name="connsiteY0" fmla="*/ 0 h 3479457"/>
              <a:gd name="connsiteX1" fmla="*/ 5056200 w 8191487"/>
              <a:gd name="connsiteY1" fmla="*/ 0 h 3479457"/>
              <a:gd name="connsiteX2" fmla="*/ 8191487 w 8191487"/>
              <a:gd name="connsiteY2" fmla="*/ 3250857 h 3479457"/>
              <a:gd name="connsiteX3" fmla="*/ 0 w 8191487"/>
              <a:gd name="connsiteY3" fmla="*/ 3479457 h 3479457"/>
              <a:gd name="connsiteX4" fmla="*/ 590538 w 8191487"/>
              <a:gd name="connsiteY4" fmla="*/ 0 h 3479457"/>
              <a:gd name="connsiteX0" fmla="*/ 1188415 w 8191487"/>
              <a:gd name="connsiteY0" fmla="*/ 316523 h 3479457"/>
              <a:gd name="connsiteX1" fmla="*/ 5056200 w 8191487"/>
              <a:gd name="connsiteY1" fmla="*/ 0 h 3479457"/>
              <a:gd name="connsiteX2" fmla="*/ 8191487 w 8191487"/>
              <a:gd name="connsiteY2" fmla="*/ 3250857 h 3479457"/>
              <a:gd name="connsiteX3" fmla="*/ 0 w 8191487"/>
              <a:gd name="connsiteY3" fmla="*/ 3479457 h 3479457"/>
              <a:gd name="connsiteX4" fmla="*/ 1188415 w 8191487"/>
              <a:gd name="connsiteY4" fmla="*/ 316523 h 3479457"/>
              <a:gd name="connsiteX0" fmla="*/ 1188415 w 8191487"/>
              <a:gd name="connsiteY0" fmla="*/ 0 h 3162934"/>
              <a:gd name="connsiteX1" fmla="*/ 8191487 w 8191487"/>
              <a:gd name="connsiteY1" fmla="*/ 2934334 h 3162934"/>
              <a:gd name="connsiteX2" fmla="*/ 0 w 8191487"/>
              <a:gd name="connsiteY2" fmla="*/ 3162934 h 3162934"/>
              <a:gd name="connsiteX3" fmla="*/ 1188415 w 8191487"/>
              <a:gd name="connsiteY3" fmla="*/ 0 h 3162934"/>
              <a:gd name="connsiteX0" fmla="*/ 1188415 w 6960564"/>
              <a:gd name="connsiteY0" fmla="*/ 0 h 3162934"/>
              <a:gd name="connsiteX1" fmla="*/ 6960564 w 6960564"/>
              <a:gd name="connsiteY1" fmla="*/ 2934334 h 3162934"/>
              <a:gd name="connsiteX2" fmla="*/ 0 w 6960564"/>
              <a:gd name="connsiteY2" fmla="*/ 3162934 h 3162934"/>
              <a:gd name="connsiteX3" fmla="*/ 1188415 w 6960564"/>
              <a:gd name="connsiteY3" fmla="*/ 0 h 3162934"/>
              <a:gd name="connsiteX0" fmla="*/ 2296246 w 8068395"/>
              <a:gd name="connsiteY0" fmla="*/ 0 h 2934334"/>
              <a:gd name="connsiteX1" fmla="*/ 8068395 w 8068395"/>
              <a:gd name="connsiteY1" fmla="*/ 2934334 h 2934334"/>
              <a:gd name="connsiteX2" fmla="*/ 0 w 8068395"/>
              <a:gd name="connsiteY2" fmla="*/ 2916749 h 2934334"/>
              <a:gd name="connsiteX3" fmla="*/ 2296246 w 8068395"/>
              <a:gd name="connsiteY3" fmla="*/ 0 h 2934334"/>
              <a:gd name="connsiteX0" fmla="*/ 2999630 w 8068395"/>
              <a:gd name="connsiteY0" fmla="*/ 0 h 4851057"/>
              <a:gd name="connsiteX1" fmla="*/ 8068395 w 8068395"/>
              <a:gd name="connsiteY1" fmla="*/ 4851057 h 4851057"/>
              <a:gd name="connsiteX2" fmla="*/ 0 w 8068395"/>
              <a:gd name="connsiteY2" fmla="*/ 4833472 h 4851057"/>
              <a:gd name="connsiteX3" fmla="*/ 2999630 w 8068395"/>
              <a:gd name="connsiteY3" fmla="*/ 0 h 4851057"/>
              <a:gd name="connsiteX0" fmla="*/ 2999630 w 8191488"/>
              <a:gd name="connsiteY0" fmla="*/ 0 h 4833472"/>
              <a:gd name="connsiteX1" fmla="*/ 8191488 w 8191488"/>
              <a:gd name="connsiteY1" fmla="*/ 2371626 h 4833472"/>
              <a:gd name="connsiteX2" fmla="*/ 0 w 8191488"/>
              <a:gd name="connsiteY2" fmla="*/ 4833472 h 4833472"/>
              <a:gd name="connsiteX3" fmla="*/ 2999630 w 8191488"/>
              <a:gd name="connsiteY3" fmla="*/ 0 h 4833472"/>
              <a:gd name="connsiteX0" fmla="*/ 1680783 w 8191488"/>
              <a:gd name="connsiteY0" fmla="*/ 0 h 5062072"/>
              <a:gd name="connsiteX1" fmla="*/ 8191488 w 8191488"/>
              <a:gd name="connsiteY1" fmla="*/ 2600226 h 5062072"/>
              <a:gd name="connsiteX2" fmla="*/ 0 w 8191488"/>
              <a:gd name="connsiteY2" fmla="*/ 5062072 h 5062072"/>
              <a:gd name="connsiteX3" fmla="*/ 1680783 w 8191488"/>
              <a:gd name="connsiteY3" fmla="*/ 0 h 5062072"/>
              <a:gd name="connsiteX0" fmla="*/ 2577599 w 9088304"/>
              <a:gd name="connsiteY0" fmla="*/ 0 h 5062072"/>
              <a:gd name="connsiteX1" fmla="*/ 9088304 w 9088304"/>
              <a:gd name="connsiteY1" fmla="*/ 2600226 h 5062072"/>
              <a:gd name="connsiteX2" fmla="*/ 0 w 9088304"/>
              <a:gd name="connsiteY2" fmla="*/ 5062072 h 5062072"/>
              <a:gd name="connsiteX3" fmla="*/ 2577599 w 9088304"/>
              <a:gd name="connsiteY3" fmla="*/ 0 h 5062072"/>
              <a:gd name="connsiteX0" fmla="*/ 2577599 w 9047207"/>
              <a:gd name="connsiteY0" fmla="*/ 0 h 5062072"/>
              <a:gd name="connsiteX1" fmla="*/ 9047207 w 9047207"/>
              <a:gd name="connsiteY1" fmla="*/ 2610500 h 5062072"/>
              <a:gd name="connsiteX2" fmla="*/ 0 w 9047207"/>
              <a:gd name="connsiteY2" fmla="*/ 5062072 h 5062072"/>
              <a:gd name="connsiteX3" fmla="*/ 2577599 w 9047207"/>
              <a:gd name="connsiteY3" fmla="*/ 0 h 5062072"/>
            </a:gdLst>
            <a:ahLst/>
            <a:cxnLst>
              <a:cxn ang="0">
                <a:pos x="connsiteX0" y="connsiteY0"/>
              </a:cxn>
              <a:cxn ang="0">
                <a:pos x="connsiteX1" y="connsiteY1"/>
              </a:cxn>
              <a:cxn ang="0">
                <a:pos x="connsiteX2" y="connsiteY2"/>
              </a:cxn>
              <a:cxn ang="0">
                <a:pos x="connsiteX3" y="connsiteY3"/>
              </a:cxn>
            </a:cxnLst>
            <a:rect l="l" t="t" r="r" b="b"/>
            <a:pathLst>
              <a:path w="9047207" h="5062072">
                <a:moveTo>
                  <a:pt x="2577599" y="0"/>
                </a:moveTo>
                <a:lnTo>
                  <a:pt x="9047207" y="2610500"/>
                </a:lnTo>
                <a:lnTo>
                  <a:pt x="0" y="5062072"/>
                </a:lnTo>
                <a:lnTo>
                  <a:pt x="2577599" y="0"/>
                </a:lnTo>
                <a:close/>
              </a:path>
            </a:pathLst>
          </a:custGeom>
          <a:solidFill>
            <a:srgbClr val="CC2027">
              <a:alpha val="8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16" name="Freeform 15"/>
          <p:cNvSpPr/>
          <p:nvPr/>
        </p:nvSpPr>
        <p:spPr>
          <a:xfrm rot="10800000">
            <a:off x="8702092" y="-24714"/>
            <a:ext cx="3628921" cy="1941353"/>
          </a:xfrm>
          <a:custGeom>
            <a:avLst/>
            <a:gdLst>
              <a:gd name="connsiteX0" fmla="*/ 0 w 8674442"/>
              <a:gd name="connsiteY0" fmla="*/ 0 h 3898209"/>
              <a:gd name="connsiteX1" fmla="*/ 5096354 w 8674442"/>
              <a:gd name="connsiteY1" fmla="*/ 0 h 3898209"/>
              <a:gd name="connsiteX2" fmla="*/ 8674442 w 8674442"/>
              <a:gd name="connsiteY2" fmla="*/ 3898209 h 3898209"/>
              <a:gd name="connsiteX3" fmla="*/ 0 w 8674442"/>
              <a:gd name="connsiteY3" fmla="*/ 3898209 h 3898209"/>
              <a:gd name="connsiteX4" fmla="*/ 0 w 8674442"/>
              <a:gd name="connsiteY4" fmla="*/ 0 h 3898209"/>
              <a:gd name="connsiteX0" fmla="*/ 0 w 8674442"/>
              <a:gd name="connsiteY0" fmla="*/ 1631913 h 5530122"/>
              <a:gd name="connsiteX1" fmla="*/ 3826885 w 8674442"/>
              <a:gd name="connsiteY1" fmla="*/ 0 h 5530122"/>
              <a:gd name="connsiteX2" fmla="*/ 8674442 w 8674442"/>
              <a:gd name="connsiteY2" fmla="*/ 5530122 h 5530122"/>
              <a:gd name="connsiteX3" fmla="*/ 0 w 8674442"/>
              <a:gd name="connsiteY3" fmla="*/ 5530122 h 5530122"/>
              <a:gd name="connsiteX4" fmla="*/ 0 w 8674442"/>
              <a:gd name="connsiteY4" fmla="*/ 1631913 h 5530122"/>
              <a:gd name="connsiteX0" fmla="*/ 0 w 8956546"/>
              <a:gd name="connsiteY0" fmla="*/ 2522047 h 5530122"/>
              <a:gd name="connsiteX1" fmla="*/ 4108989 w 8956546"/>
              <a:gd name="connsiteY1" fmla="*/ 0 h 5530122"/>
              <a:gd name="connsiteX2" fmla="*/ 8956546 w 8956546"/>
              <a:gd name="connsiteY2" fmla="*/ 5530122 h 5530122"/>
              <a:gd name="connsiteX3" fmla="*/ 282104 w 8956546"/>
              <a:gd name="connsiteY3" fmla="*/ 5530122 h 5530122"/>
              <a:gd name="connsiteX4" fmla="*/ 0 w 8956546"/>
              <a:gd name="connsiteY4" fmla="*/ 2522047 h 5530122"/>
              <a:gd name="connsiteX0" fmla="*/ 0 w 8956546"/>
              <a:gd name="connsiteY0" fmla="*/ 2126432 h 5134507"/>
              <a:gd name="connsiteX1" fmla="*/ 3873903 w 8956546"/>
              <a:gd name="connsiteY1" fmla="*/ 0 h 5134507"/>
              <a:gd name="connsiteX2" fmla="*/ 8956546 w 8956546"/>
              <a:gd name="connsiteY2" fmla="*/ 5134507 h 5134507"/>
              <a:gd name="connsiteX3" fmla="*/ 282104 w 8956546"/>
              <a:gd name="connsiteY3" fmla="*/ 5134507 h 5134507"/>
              <a:gd name="connsiteX4" fmla="*/ 0 w 8956546"/>
              <a:gd name="connsiteY4" fmla="*/ 2126432 h 5134507"/>
              <a:gd name="connsiteX0" fmla="*/ 0 w 8956546"/>
              <a:gd name="connsiteY0" fmla="*/ 2031484 h 5039559"/>
              <a:gd name="connsiteX1" fmla="*/ 4821772 w 8956546"/>
              <a:gd name="connsiteY1" fmla="*/ 0 h 5039559"/>
              <a:gd name="connsiteX2" fmla="*/ 8956546 w 8956546"/>
              <a:gd name="connsiteY2" fmla="*/ 5039559 h 5039559"/>
              <a:gd name="connsiteX3" fmla="*/ 282104 w 8956546"/>
              <a:gd name="connsiteY3" fmla="*/ 5039559 h 5039559"/>
              <a:gd name="connsiteX4" fmla="*/ 0 w 8956546"/>
              <a:gd name="connsiteY4" fmla="*/ 2031484 h 50395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956546" h="5039559">
                <a:moveTo>
                  <a:pt x="0" y="2031484"/>
                </a:moveTo>
                <a:lnTo>
                  <a:pt x="4821772" y="0"/>
                </a:lnTo>
                <a:lnTo>
                  <a:pt x="8956546" y="5039559"/>
                </a:lnTo>
                <a:lnTo>
                  <a:pt x="282104" y="5039559"/>
                </a:lnTo>
                <a:lnTo>
                  <a:pt x="0" y="2031484"/>
                </a:lnTo>
                <a:close/>
              </a:path>
            </a:pathLst>
          </a:custGeom>
          <a:solidFill>
            <a:schemeClr val="bg1">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a:ea typeface="+mn-ea"/>
              <a:cs typeface="+mn-cs"/>
            </a:endParaRPr>
          </a:p>
        </p:txBody>
      </p:sp>
      <p:pic>
        <p:nvPicPr>
          <p:cNvPr id="5" name="Picture 4"/>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9847502" y="332699"/>
            <a:ext cx="2344498" cy="804123"/>
          </a:xfrm>
          <a:prstGeom prst="rect">
            <a:avLst/>
          </a:prstGeom>
        </p:spPr>
      </p:pic>
      <p:sp>
        <p:nvSpPr>
          <p:cNvPr id="2" name="TextBox 1"/>
          <p:cNvSpPr txBox="1"/>
          <p:nvPr/>
        </p:nvSpPr>
        <p:spPr>
          <a:xfrm>
            <a:off x="4530469" y="4966974"/>
            <a:ext cx="4613531" cy="1077218"/>
          </a:xfrm>
          <a:prstGeom prst="rect">
            <a:avLst/>
          </a:prstGeom>
          <a:noFill/>
        </p:spPr>
        <p:txBody>
          <a:bodyPr wrap="square" rtlCol="0">
            <a:spAutoFit/>
          </a:bodyPr>
          <a:lstStyle>
            <a:defPPr>
              <a:defRPr lang="en-US"/>
            </a:defPPr>
            <a:lvl1pPr>
              <a:defRPr sz="3600">
                <a:latin typeface="Montserrat" panose="02000505000000020004" pitchFamily="2" charset="0"/>
                <a:cs typeface="Arial" panose="020B0604020202020204"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3200" b="1" i="0" u="none" strike="noStrike" kern="1200" cap="none" spc="0" normalizeH="0" baseline="0" noProof="0" dirty="0" err="1">
                <a:ln>
                  <a:noFill/>
                </a:ln>
                <a:solidFill>
                  <a:prstClr val="white"/>
                </a:solidFill>
                <a:effectLst/>
                <a:uLnTx/>
                <a:uFillTx/>
                <a:latin typeface="Bodoni MT" panose="02070603080606020203" pitchFamily="18" charset="0"/>
                <a:ea typeface="+mn-ea"/>
                <a:cs typeface="Arial" panose="020B0604020202020204" pitchFamily="34" charset="0"/>
              </a:rPr>
              <a:t>Manikaran</a:t>
            </a:r>
            <a:r>
              <a:rPr kumimoji="0" lang="en-IN" sz="3200" b="1" i="0" u="none" strike="noStrike" kern="1200" cap="none" spc="0" normalizeH="0" baseline="0" noProof="0" dirty="0">
                <a:ln>
                  <a:noFill/>
                </a:ln>
                <a:solidFill>
                  <a:prstClr val="white"/>
                </a:solidFill>
                <a:effectLst/>
                <a:uLnTx/>
                <a:uFillTx/>
                <a:latin typeface="Bodoni MT" panose="02070603080606020203" pitchFamily="18" charset="0"/>
                <a:ea typeface="+mn-ea"/>
                <a:cs typeface="Arial" panose="020B0604020202020204" pitchFamily="34" charset="0"/>
              </a:rPr>
              <a:t> Power  Limited</a:t>
            </a:r>
          </a:p>
        </p:txBody>
      </p:sp>
      <p:sp>
        <p:nvSpPr>
          <p:cNvPr id="4" name="TextBox 3"/>
          <p:cNvSpPr txBox="1"/>
          <p:nvPr/>
        </p:nvSpPr>
        <p:spPr>
          <a:xfrm>
            <a:off x="4616524" y="3541876"/>
            <a:ext cx="5763994" cy="1400383"/>
          </a:xfrm>
          <a:prstGeom prst="rect">
            <a:avLst/>
          </a:prstGeom>
          <a:noFill/>
        </p:spPr>
        <p:txBody>
          <a:bodyPr wrap="square" rtlCol="0">
            <a:spAutoFit/>
          </a:bodyPr>
          <a:lstStyle/>
          <a:p>
            <a:pPr marL="16933" lvl="0">
              <a:lnSpc>
                <a:spcPts val="3447"/>
              </a:lnSpc>
              <a:spcBef>
                <a:spcPts val="172"/>
              </a:spcBef>
              <a:defRPr/>
            </a:pPr>
            <a:r>
              <a:rPr lang="en-US" sz="1600" b="1">
                <a:solidFill>
                  <a:prstClr val="white"/>
                </a:solidFill>
                <a:latin typeface="Bell MT" panose="02020503060305020303" pitchFamily="18" charset="0"/>
              </a:rPr>
              <a:t>Comments on </a:t>
            </a:r>
            <a:r>
              <a:rPr lang="en-IN" sz="1600" b="1">
                <a:solidFill>
                  <a:prstClr val="white"/>
                </a:solidFill>
                <a:latin typeface="Bell MT" panose="02020503060305020303" pitchFamily="18" charset="0"/>
              </a:rPr>
              <a:t>Central Electricity Regulatory Commission (Connectivity and General Network Access to the inter-State Transmission System) (Third Amendment) Regulations, 2024</a:t>
            </a:r>
            <a:endParaRPr lang="en-IN" sz="1600" b="1" dirty="0">
              <a:solidFill>
                <a:prstClr val="white"/>
              </a:solidFill>
              <a:latin typeface="Bell MT" panose="02020503060305020303" pitchFamily="18" charset="0"/>
            </a:endParaRPr>
          </a:p>
        </p:txBody>
      </p:sp>
      <p:sp>
        <p:nvSpPr>
          <p:cNvPr id="17" name="Freeform 16"/>
          <p:cNvSpPr/>
          <p:nvPr/>
        </p:nvSpPr>
        <p:spPr>
          <a:xfrm>
            <a:off x="5509124" y="4405886"/>
            <a:ext cx="6712799" cy="2337679"/>
          </a:xfrm>
          <a:custGeom>
            <a:avLst/>
            <a:gdLst>
              <a:gd name="connsiteX0" fmla="*/ 0 w 7600949"/>
              <a:gd name="connsiteY0" fmla="*/ 0 h 3250857"/>
              <a:gd name="connsiteX1" fmla="*/ 4465662 w 7600949"/>
              <a:gd name="connsiteY1" fmla="*/ 0 h 3250857"/>
              <a:gd name="connsiteX2" fmla="*/ 7600949 w 7600949"/>
              <a:gd name="connsiteY2" fmla="*/ 3250857 h 3250857"/>
              <a:gd name="connsiteX3" fmla="*/ 1255846 w 7600949"/>
              <a:gd name="connsiteY3" fmla="*/ 3250857 h 3250857"/>
              <a:gd name="connsiteX4" fmla="*/ 0 w 7600949"/>
              <a:gd name="connsiteY4" fmla="*/ 1950014 h 3250857"/>
              <a:gd name="connsiteX5" fmla="*/ 0 w 7600949"/>
              <a:gd name="connsiteY5" fmla="*/ 0 h 3250857"/>
              <a:gd name="connsiteX0" fmla="*/ 590538 w 8191487"/>
              <a:gd name="connsiteY0" fmla="*/ 0 h 3479457"/>
              <a:gd name="connsiteX1" fmla="*/ 5056200 w 8191487"/>
              <a:gd name="connsiteY1" fmla="*/ 0 h 3479457"/>
              <a:gd name="connsiteX2" fmla="*/ 8191487 w 8191487"/>
              <a:gd name="connsiteY2" fmla="*/ 3250857 h 3479457"/>
              <a:gd name="connsiteX3" fmla="*/ 0 w 8191487"/>
              <a:gd name="connsiteY3" fmla="*/ 3479457 h 3479457"/>
              <a:gd name="connsiteX4" fmla="*/ 590538 w 8191487"/>
              <a:gd name="connsiteY4" fmla="*/ 1950014 h 3479457"/>
              <a:gd name="connsiteX5" fmla="*/ 590538 w 8191487"/>
              <a:gd name="connsiteY5" fmla="*/ 0 h 3479457"/>
              <a:gd name="connsiteX0" fmla="*/ 590538 w 8191487"/>
              <a:gd name="connsiteY0" fmla="*/ 0 h 3479457"/>
              <a:gd name="connsiteX1" fmla="*/ 5056200 w 8191487"/>
              <a:gd name="connsiteY1" fmla="*/ 0 h 3479457"/>
              <a:gd name="connsiteX2" fmla="*/ 8191487 w 8191487"/>
              <a:gd name="connsiteY2" fmla="*/ 3250857 h 3479457"/>
              <a:gd name="connsiteX3" fmla="*/ 0 w 8191487"/>
              <a:gd name="connsiteY3" fmla="*/ 3479457 h 3479457"/>
              <a:gd name="connsiteX4" fmla="*/ 590538 w 8191487"/>
              <a:gd name="connsiteY4" fmla="*/ 0 h 3479457"/>
              <a:gd name="connsiteX0" fmla="*/ 1188415 w 8191487"/>
              <a:gd name="connsiteY0" fmla="*/ 316523 h 3479457"/>
              <a:gd name="connsiteX1" fmla="*/ 5056200 w 8191487"/>
              <a:gd name="connsiteY1" fmla="*/ 0 h 3479457"/>
              <a:gd name="connsiteX2" fmla="*/ 8191487 w 8191487"/>
              <a:gd name="connsiteY2" fmla="*/ 3250857 h 3479457"/>
              <a:gd name="connsiteX3" fmla="*/ 0 w 8191487"/>
              <a:gd name="connsiteY3" fmla="*/ 3479457 h 3479457"/>
              <a:gd name="connsiteX4" fmla="*/ 1188415 w 8191487"/>
              <a:gd name="connsiteY4" fmla="*/ 316523 h 3479457"/>
              <a:gd name="connsiteX0" fmla="*/ 1188415 w 8191487"/>
              <a:gd name="connsiteY0" fmla="*/ 0 h 3162934"/>
              <a:gd name="connsiteX1" fmla="*/ 8191487 w 8191487"/>
              <a:gd name="connsiteY1" fmla="*/ 2934334 h 3162934"/>
              <a:gd name="connsiteX2" fmla="*/ 0 w 8191487"/>
              <a:gd name="connsiteY2" fmla="*/ 3162934 h 3162934"/>
              <a:gd name="connsiteX3" fmla="*/ 1188415 w 8191487"/>
              <a:gd name="connsiteY3" fmla="*/ 0 h 3162934"/>
              <a:gd name="connsiteX0" fmla="*/ 1188415 w 6960564"/>
              <a:gd name="connsiteY0" fmla="*/ 0 h 3162934"/>
              <a:gd name="connsiteX1" fmla="*/ 6960564 w 6960564"/>
              <a:gd name="connsiteY1" fmla="*/ 2934334 h 3162934"/>
              <a:gd name="connsiteX2" fmla="*/ 0 w 6960564"/>
              <a:gd name="connsiteY2" fmla="*/ 3162934 h 3162934"/>
              <a:gd name="connsiteX3" fmla="*/ 1188415 w 6960564"/>
              <a:gd name="connsiteY3" fmla="*/ 0 h 3162934"/>
              <a:gd name="connsiteX0" fmla="*/ 2296246 w 8068395"/>
              <a:gd name="connsiteY0" fmla="*/ 0 h 2934334"/>
              <a:gd name="connsiteX1" fmla="*/ 8068395 w 8068395"/>
              <a:gd name="connsiteY1" fmla="*/ 2934334 h 2934334"/>
              <a:gd name="connsiteX2" fmla="*/ 0 w 8068395"/>
              <a:gd name="connsiteY2" fmla="*/ 2916749 h 2934334"/>
              <a:gd name="connsiteX3" fmla="*/ 2296246 w 8068395"/>
              <a:gd name="connsiteY3" fmla="*/ 0 h 2934334"/>
              <a:gd name="connsiteX0" fmla="*/ 2999630 w 8068395"/>
              <a:gd name="connsiteY0" fmla="*/ 0 h 4851057"/>
              <a:gd name="connsiteX1" fmla="*/ 8068395 w 8068395"/>
              <a:gd name="connsiteY1" fmla="*/ 4851057 h 4851057"/>
              <a:gd name="connsiteX2" fmla="*/ 0 w 8068395"/>
              <a:gd name="connsiteY2" fmla="*/ 4833472 h 4851057"/>
              <a:gd name="connsiteX3" fmla="*/ 2999630 w 8068395"/>
              <a:gd name="connsiteY3" fmla="*/ 0 h 4851057"/>
              <a:gd name="connsiteX0" fmla="*/ 2999630 w 8191488"/>
              <a:gd name="connsiteY0" fmla="*/ 0 h 4833472"/>
              <a:gd name="connsiteX1" fmla="*/ 8191488 w 8191488"/>
              <a:gd name="connsiteY1" fmla="*/ 2371626 h 4833472"/>
              <a:gd name="connsiteX2" fmla="*/ 0 w 8191488"/>
              <a:gd name="connsiteY2" fmla="*/ 4833472 h 4833472"/>
              <a:gd name="connsiteX3" fmla="*/ 2999630 w 8191488"/>
              <a:gd name="connsiteY3" fmla="*/ 0 h 4833472"/>
              <a:gd name="connsiteX0" fmla="*/ 1680783 w 8191488"/>
              <a:gd name="connsiteY0" fmla="*/ 0 h 5062072"/>
              <a:gd name="connsiteX1" fmla="*/ 8191488 w 8191488"/>
              <a:gd name="connsiteY1" fmla="*/ 2600226 h 5062072"/>
              <a:gd name="connsiteX2" fmla="*/ 0 w 8191488"/>
              <a:gd name="connsiteY2" fmla="*/ 5062072 h 5062072"/>
              <a:gd name="connsiteX3" fmla="*/ 1680783 w 8191488"/>
              <a:gd name="connsiteY3" fmla="*/ 0 h 5062072"/>
              <a:gd name="connsiteX0" fmla="*/ 2577599 w 9088304"/>
              <a:gd name="connsiteY0" fmla="*/ 0 h 5062072"/>
              <a:gd name="connsiteX1" fmla="*/ 9088304 w 9088304"/>
              <a:gd name="connsiteY1" fmla="*/ 2600226 h 5062072"/>
              <a:gd name="connsiteX2" fmla="*/ 0 w 9088304"/>
              <a:gd name="connsiteY2" fmla="*/ 5062072 h 5062072"/>
              <a:gd name="connsiteX3" fmla="*/ 2577599 w 9088304"/>
              <a:gd name="connsiteY3" fmla="*/ 0 h 5062072"/>
              <a:gd name="connsiteX0" fmla="*/ 8538784 w 9088304"/>
              <a:gd name="connsiteY0" fmla="*/ 1989359 h 2461846"/>
              <a:gd name="connsiteX1" fmla="*/ 9088304 w 9088304"/>
              <a:gd name="connsiteY1" fmla="*/ 0 h 2461846"/>
              <a:gd name="connsiteX2" fmla="*/ 0 w 9088304"/>
              <a:gd name="connsiteY2" fmla="*/ 2461846 h 2461846"/>
              <a:gd name="connsiteX3" fmla="*/ 8538784 w 9088304"/>
              <a:gd name="connsiteY3" fmla="*/ 1989359 h 2461846"/>
              <a:gd name="connsiteX0" fmla="*/ 8538784 w 8965211"/>
              <a:gd name="connsiteY0" fmla="*/ 2130036 h 2602523"/>
              <a:gd name="connsiteX1" fmla="*/ 8965211 w 8965211"/>
              <a:gd name="connsiteY1" fmla="*/ 0 h 2602523"/>
              <a:gd name="connsiteX2" fmla="*/ 0 w 8965211"/>
              <a:gd name="connsiteY2" fmla="*/ 2602523 h 2602523"/>
              <a:gd name="connsiteX3" fmla="*/ 8538784 w 8965211"/>
              <a:gd name="connsiteY3" fmla="*/ 2130036 h 2602523"/>
              <a:gd name="connsiteX0" fmla="*/ 7237522 w 7663949"/>
              <a:gd name="connsiteY0" fmla="*/ 2130036 h 2130036"/>
              <a:gd name="connsiteX1" fmla="*/ 7663949 w 7663949"/>
              <a:gd name="connsiteY1" fmla="*/ 0 h 2130036"/>
              <a:gd name="connsiteX2" fmla="*/ 0 w 7663949"/>
              <a:gd name="connsiteY2" fmla="*/ 2039815 h 2130036"/>
              <a:gd name="connsiteX3" fmla="*/ 7237522 w 7663949"/>
              <a:gd name="connsiteY3" fmla="*/ 2130036 h 2130036"/>
              <a:gd name="connsiteX0" fmla="*/ 6094522 w 7663949"/>
              <a:gd name="connsiteY0" fmla="*/ 2024528 h 2039815"/>
              <a:gd name="connsiteX1" fmla="*/ 7663949 w 7663949"/>
              <a:gd name="connsiteY1" fmla="*/ 0 h 2039815"/>
              <a:gd name="connsiteX2" fmla="*/ 0 w 7663949"/>
              <a:gd name="connsiteY2" fmla="*/ 2039815 h 2039815"/>
              <a:gd name="connsiteX3" fmla="*/ 6094522 w 7663949"/>
              <a:gd name="connsiteY3" fmla="*/ 2024528 h 2039815"/>
              <a:gd name="connsiteX0" fmla="*/ 5215291 w 6784718"/>
              <a:gd name="connsiteY0" fmla="*/ 2024528 h 2024528"/>
              <a:gd name="connsiteX1" fmla="*/ 6784718 w 6784718"/>
              <a:gd name="connsiteY1" fmla="*/ 0 h 2024528"/>
              <a:gd name="connsiteX2" fmla="*/ 0 w 6784718"/>
              <a:gd name="connsiteY2" fmla="*/ 1793630 h 2024528"/>
              <a:gd name="connsiteX3" fmla="*/ 5215291 w 6784718"/>
              <a:gd name="connsiteY3" fmla="*/ 2024528 h 2024528"/>
              <a:gd name="connsiteX0" fmla="*/ 5215291 w 6712799"/>
              <a:gd name="connsiteY0" fmla="*/ 2024528 h 2024528"/>
              <a:gd name="connsiteX1" fmla="*/ 6712799 w 6712799"/>
              <a:gd name="connsiteY1" fmla="*/ 0 h 2024528"/>
              <a:gd name="connsiteX2" fmla="*/ 0 w 6712799"/>
              <a:gd name="connsiteY2" fmla="*/ 1793630 h 2024528"/>
              <a:gd name="connsiteX3" fmla="*/ 5215291 w 6712799"/>
              <a:gd name="connsiteY3" fmla="*/ 2024528 h 2024528"/>
              <a:gd name="connsiteX0" fmla="*/ 4889615 w 6712799"/>
              <a:gd name="connsiteY0" fmla="*/ 2337679 h 2337679"/>
              <a:gd name="connsiteX1" fmla="*/ 6712799 w 6712799"/>
              <a:gd name="connsiteY1" fmla="*/ 0 h 2337679"/>
              <a:gd name="connsiteX2" fmla="*/ 0 w 6712799"/>
              <a:gd name="connsiteY2" fmla="*/ 1793630 h 2337679"/>
              <a:gd name="connsiteX3" fmla="*/ 4889615 w 6712799"/>
              <a:gd name="connsiteY3" fmla="*/ 2337679 h 2337679"/>
            </a:gdLst>
            <a:ahLst/>
            <a:cxnLst>
              <a:cxn ang="0">
                <a:pos x="connsiteX0" y="connsiteY0"/>
              </a:cxn>
              <a:cxn ang="0">
                <a:pos x="connsiteX1" y="connsiteY1"/>
              </a:cxn>
              <a:cxn ang="0">
                <a:pos x="connsiteX2" y="connsiteY2"/>
              </a:cxn>
              <a:cxn ang="0">
                <a:pos x="connsiteX3" y="connsiteY3"/>
              </a:cxn>
            </a:cxnLst>
            <a:rect l="l" t="t" r="r" b="b"/>
            <a:pathLst>
              <a:path w="6712799" h="2337679">
                <a:moveTo>
                  <a:pt x="4889615" y="2337679"/>
                </a:moveTo>
                <a:lnTo>
                  <a:pt x="6712799" y="0"/>
                </a:lnTo>
                <a:lnTo>
                  <a:pt x="0" y="1793630"/>
                </a:lnTo>
                <a:lnTo>
                  <a:pt x="4889615" y="2337679"/>
                </a:lnTo>
                <a:close/>
              </a:path>
            </a:pathLst>
          </a:custGeom>
          <a:solidFill>
            <a:schemeClr val="tx1">
              <a:lumMod val="85000"/>
              <a:lumOff val="15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21" name="Freeform 20"/>
          <p:cNvSpPr/>
          <p:nvPr/>
        </p:nvSpPr>
        <p:spPr>
          <a:xfrm>
            <a:off x="1146675" y="5301768"/>
            <a:ext cx="2818302" cy="1537048"/>
          </a:xfrm>
          <a:custGeom>
            <a:avLst/>
            <a:gdLst>
              <a:gd name="connsiteX0" fmla="*/ 0 w 7600949"/>
              <a:gd name="connsiteY0" fmla="*/ 0 h 3250857"/>
              <a:gd name="connsiteX1" fmla="*/ 4465662 w 7600949"/>
              <a:gd name="connsiteY1" fmla="*/ 0 h 3250857"/>
              <a:gd name="connsiteX2" fmla="*/ 7600949 w 7600949"/>
              <a:gd name="connsiteY2" fmla="*/ 3250857 h 3250857"/>
              <a:gd name="connsiteX3" fmla="*/ 1255846 w 7600949"/>
              <a:gd name="connsiteY3" fmla="*/ 3250857 h 3250857"/>
              <a:gd name="connsiteX4" fmla="*/ 0 w 7600949"/>
              <a:gd name="connsiteY4" fmla="*/ 1950014 h 3250857"/>
              <a:gd name="connsiteX5" fmla="*/ 0 w 7600949"/>
              <a:gd name="connsiteY5" fmla="*/ 0 h 3250857"/>
              <a:gd name="connsiteX0" fmla="*/ 590538 w 8191487"/>
              <a:gd name="connsiteY0" fmla="*/ 0 h 3479457"/>
              <a:gd name="connsiteX1" fmla="*/ 5056200 w 8191487"/>
              <a:gd name="connsiteY1" fmla="*/ 0 h 3479457"/>
              <a:gd name="connsiteX2" fmla="*/ 8191487 w 8191487"/>
              <a:gd name="connsiteY2" fmla="*/ 3250857 h 3479457"/>
              <a:gd name="connsiteX3" fmla="*/ 0 w 8191487"/>
              <a:gd name="connsiteY3" fmla="*/ 3479457 h 3479457"/>
              <a:gd name="connsiteX4" fmla="*/ 590538 w 8191487"/>
              <a:gd name="connsiteY4" fmla="*/ 1950014 h 3479457"/>
              <a:gd name="connsiteX5" fmla="*/ 590538 w 8191487"/>
              <a:gd name="connsiteY5" fmla="*/ 0 h 3479457"/>
              <a:gd name="connsiteX0" fmla="*/ 590538 w 8191487"/>
              <a:gd name="connsiteY0" fmla="*/ 0 h 3479457"/>
              <a:gd name="connsiteX1" fmla="*/ 5056200 w 8191487"/>
              <a:gd name="connsiteY1" fmla="*/ 0 h 3479457"/>
              <a:gd name="connsiteX2" fmla="*/ 8191487 w 8191487"/>
              <a:gd name="connsiteY2" fmla="*/ 3250857 h 3479457"/>
              <a:gd name="connsiteX3" fmla="*/ 0 w 8191487"/>
              <a:gd name="connsiteY3" fmla="*/ 3479457 h 3479457"/>
              <a:gd name="connsiteX4" fmla="*/ 590538 w 8191487"/>
              <a:gd name="connsiteY4" fmla="*/ 0 h 3479457"/>
              <a:gd name="connsiteX0" fmla="*/ 1188415 w 8191487"/>
              <a:gd name="connsiteY0" fmla="*/ 316523 h 3479457"/>
              <a:gd name="connsiteX1" fmla="*/ 5056200 w 8191487"/>
              <a:gd name="connsiteY1" fmla="*/ 0 h 3479457"/>
              <a:gd name="connsiteX2" fmla="*/ 8191487 w 8191487"/>
              <a:gd name="connsiteY2" fmla="*/ 3250857 h 3479457"/>
              <a:gd name="connsiteX3" fmla="*/ 0 w 8191487"/>
              <a:gd name="connsiteY3" fmla="*/ 3479457 h 3479457"/>
              <a:gd name="connsiteX4" fmla="*/ 1188415 w 8191487"/>
              <a:gd name="connsiteY4" fmla="*/ 316523 h 3479457"/>
              <a:gd name="connsiteX0" fmla="*/ 1188415 w 8191487"/>
              <a:gd name="connsiteY0" fmla="*/ 0 h 3162934"/>
              <a:gd name="connsiteX1" fmla="*/ 8191487 w 8191487"/>
              <a:gd name="connsiteY1" fmla="*/ 2934334 h 3162934"/>
              <a:gd name="connsiteX2" fmla="*/ 0 w 8191487"/>
              <a:gd name="connsiteY2" fmla="*/ 3162934 h 3162934"/>
              <a:gd name="connsiteX3" fmla="*/ 1188415 w 8191487"/>
              <a:gd name="connsiteY3" fmla="*/ 0 h 3162934"/>
              <a:gd name="connsiteX0" fmla="*/ 1188415 w 6960564"/>
              <a:gd name="connsiteY0" fmla="*/ 0 h 3162934"/>
              <a:gd name="connsiteX1" fmla="*/ 6960564 w 6960564"/>
              <a:gd name="connsiteY1" fmla="*/ 2934334 h 3162934"/>
              <a:gd name="connsiteX2" fmla="*/ 0 w 6960564"/>
              <a:gd name="connsiteY2" fmla="*/ 3162934 h 3162934"/>
              <a:gd name="connsiteX3" fmla="*/ 1188415 w 6960564"/>
              <a:gd name="connsiteY3" fmla="*/ 0 h 3162934"/>
              <a:gd name="connsiteX0" fmla="*/ 2296246 w 8068395"/>
              <a:gd name="connsiteY0" fmla="*/ 0 h 2934334"/>
              <a:gd name="connsiteX1" fmla="*/ 8068395 w 8068395"/>
              <a:gd name="connsiteY1" fmla="*/ 2934334 h 2934334"/>
              <a:gd name="connsiteX2" fmla="*/ 0 w 8068395"/>
              <a:gd name="connsiteY2" fmla="*/ 2916749 h 2934334"/>
              <a:gd name="connsiteX3" fmla="*/ 2296246 w 8068395"/>
              <a:gd name="connsiteY3" fmla="*/ 0 h 2934334"/>
              <a:gd name="connsiteX0" fmla="*/ 2999630 w 8068395"/>
              <a:gd name="connsiteY0" fmla="*/ 0 h 4851057"/>
              <a:gd name="connsiteX1" fmla="*/ 8068395 w 8068395"/>
              <a:gd name="connsiteY1" fmla="*/ 4851057 h 4851057"/>
              <a:gd name="connsiteX2" fmla="*/ 0 w 8068395"/>
              <a:gd name="connsiteY2" fmla="*/ 4833472 h 4851057"/>
              <a:gd name="connsiteX3" fmla="*/ 2999630 w 8068395"/>
              <a:gd name="connsiteY3" fmla="*/ 0 h 4851057"/>
              <a:gd name="connsiteX0" fmla="*/ 2999630 w 8191488"/>
              <a:gd name="connsiteY0" fmla="*/ 0 h 4833472"/>
              <a:gd name="connsiteX1" fmla="*/ 8191488 w 8191488"/>
              <a:gd name="connsiteY1" fmla="*/ 2371626 h 4833472"/>
              <a:gd name="connsiteX2" fmla="*/ 0 w 8191488"/>
              <a:gd name="connsiteY2" fmla="*/ 4833472 h 4833472"/>
              <a:gd name="connsiteX3" fmla="*/ 2999630 w 8191488"/>
              <a:gd name="connsiteY3" fmla="*/ 0 h 4833472"/>
              <a:gd name="connsiteX0" fmla="*/ 1680783 w 8191488"/>
              <a:gd name="connsiteY0" fmla="*/ 0 h 5062072"/>
              <a:gd name="connsiteX1" fmla="*/ 8191488 w 8191488"/>
              <a:gd name="connsiteY1" fmla="*/ 2600226 h 5062072"/>
              <a:gd name="connsiteX2" fmla="*/ 0 w 8191488"/>
              <a:gd name="connsiteY2" fmla="*/ 5062072 h 5062072"/>
              <a:gd name="connsiteX3" fmla="*/ 1680783 w 8191488"/>
              <a:gd name="connsiteY3" fmla="*/ 0 h 5062072"/>
              <a:gd name="connsiteX0" fmla="*/ 2577599 w 9088304"/>
              <a:gd name="connsiteY0" fmla="*/ 0 h 5062072"/>
              <a:gd name="connsiteX1" fmla="*/ 9088304 w 9088304"/>
              <a:gd name="connsiteY1" fmla="*/ 2600226 h 5062072"/>
              <a:gd name="connsiteX2" fmla="*/ 0 w 9088304"/>
              <a:gd name="connsiteY2" fmla="*/ 5062072 h 5062072"/>
              <a:gd name="connsiteX3" fmla="*/ 2577599 w 9088304"/>
              <a:gd name="connsiteY3" fmla="*/ 0 h 5062072"/>
              <a:gd name="connsiteX0" fmla="*/ 8538784 w 9088304"/>
              <a:gd name="connsiteY0" fmla="*/ 1989359 h 2461846"/>
              <a:gd name="connsiteX1" fmla="*/ 9088304 w 9088304"/>
              <a:gd name="connsiteY1" fmla="*/ 0 h 2461846"/>
              <a:gd name="connsiteX2" fmla="*/ 0 w 9088304"/>
              <a:gd name="connsiteY2" fmla="*/ 2461846 h 2461846"/>
              <a:gd name="connsiteX3" fmla="*/ 8538784 w 9088304"/>
              <a:gd name="connsiteY3" fmla="*/ 1989359 h 2461846"/>
              <a:gd name="connsiteX0" fmla="*/ 8538784 w 8965211"/>
              <a:gd name="connsiteY0" fmla="*/ 2130036 h 2602523"/>
              <a:gd name="connsiteX1" fmla="*/ 8965211 w 8965211"/>
              <a:gd name="connsiteY1" fmla="*/ 0 h 2602523"/>
              <a:gd name="connsiteX2" fmla="*/ 0 w 8965211"/>
              <a:gd name="connsiteY2" fmla="*/ 2602523 h 2602523"/>
              <a:gd name="connsiteX3" fmla="*/ 8538784 w 8965211"/>
              <a:gd name="connsiteY3" fmla="*/ 2130036 h 2602523"/>
              <a:gd name="connsiteX0" fmla="*/ 7237522 w 7663949"/>
              <a:gd name="connsiteY0" fmla="*/ 2130036 h 2130036"/>
              <a:gd name="connsiteX1" fmla="*/ 7663949 w 7663949"/>
              <a:gd name="connsiteY1" fmla="*/ 0 h 2130036"/>
              <a:gd name="connsiteX2" fmla="*/ 0 w 7663949"/>
              <a:gd name="connsiteY2" fmla="*/ 2039815 h 2130036"/>
              <a:gd name="connsiteX3" fmla="*/ 7237522 w 7663949"/>
              <a:gd name="connsiteY3" fmla="*/ 2130036 h 2130036"/>
              <a:gd name="connsiteX0" fmla="*/ 6094522 w 7663949"/>
              <a:gd name="connsiteY0" fmla="*/ 2024528 h 2039815"/>
              <a:gd name="connsiteX1" fmla="*/ 7663949 w 7663949"/>
              <a:gd name="connsiteY1" fmla="*/ 0 h 2039815"/>
              <a:gd name="connsiteX2" fmla="*/ 0 w 7663949"/>
              <a:gd name="connsiteY2" fmla="*/ 2039815 h 2039815"/>
              <a:gd name="connsiteX3" fmla="*/ 6094522 w 7663949"/>
              <a:gd name="connsiteY3" fmla="*/ 2024528 h 2039815"/>
              <a:gd name="connsiteX0" fmla="*/ 5215291 w 6784718"/>
              <a:gd name="connsiteY0" fmla="*/ 2024528 h 2024528"/>
              <a:gd name="connsiteX1" fmla="*/ 6784718 w 6784718"/>
              <a:gd name="connsiteY1" fmla="*/ 0 h 2024528"/>
              <a:gd name="connsiteX2" fmla="*/ 0 w 6784718"/>
              <a:gd name="connsiteY2" fmla="*/ 1793630 h 2024528"/>
              <a:gd name="connsiteX3" fmla="*/ 5215291 w 6784718"/>
              <a:gd name="connsiteY3" fmla="*/ 2024528 h 2024528"/>
              <a:gd name="connsiteX0" fmla="*/ 5215291 w 6712799"/>
              <a:gd name="connsiteY0" fmla="*/ 2024528 h 2024528"/>
              <a:gd name="connsiteX1" fmla="*/ 6712799 w 6712799"/>
              <a:gd name="connsiteY1" fmla="*/ 0 h 2024528"/>
              <a:gd name="connsiteX2" fmla="*/ 0 w 6712799"/>
              <a:gd name="connsiteY2" fmla="*/ 1793630 h 2024528"/>
              <a:gd name="connsiteX3" fmla="*/ 5215291 w 6712799"/>
              <a:gd name="connsiteY3" fmla="*/ 2024528 h 2024528"/>
              <a:gd name="connsiteX0" fmla="*/ 4889615 w 6712799"/>
              <a:gd name="connsiteY0" fmla="*/ 2337679 h 2337679"/>
              <a:gd name="connsiteX1" fmla="*/ 6712799 w 6712799"/>
              <a:gd name="connsiteY1" fmla="*/ 0 h 2337679"/>
              <a:gd name="connsiteX2" fmla="*/ 0 w 6712799"/>
              <a:gd name="connsiteY2" fmla="*/ 1793630 h 2337679"/>
              <a:gd name="connsiteX3" fmla="*/ 4889615 w 6712799"/>
              <a:gd name="connsiteY3" fmla="*/ 2337679 h 2337679"/>
              <a:gd name="connsiteX0" fmla="*/ 4889615 w 5798399"/>
              <a:gd name="connsiteY0" fmla="*/ 2032879 h 2032879"/>
              <a:gd name="connsiteX1" fmla="*/ 5798399 w 5798399"/>
              <a:gd name="connsiteY1" fmla="*/ 0 h 2032879"/>
              <a:gd name="connsiteX2" fmla="*/ 0 w 5798399"/>
              <a:gd name="connsiteY2" fmla="*/ 1488830 h 2032879"/>
              <a:gd name="connsiteX3" fmla="*/ 4889615 w 5798399"/>
              <a:gd name="connsiteY3" fmla="*/ 2032879 h 2032879"/>
              <a:gd name="connsiteX0" fmla="*/ 2127365 w 3036149"/>
              <a:gd name="connsiteY0" fmla="*/ 2032879 h 2032879"/>
              <a:gd name="connsiteX1" fmla="*/ 3036149 w 3036149"/>
              <a:gd name="connsiteY1" fmla="*/ 0 h 2032879"/>
              <a:gd name="connsiteX2" fmla="*/ 0 w 3036149"/>
              <a:gd name="connsiteY2" fmla="*/ 764930 h 2032879"/>
              <a:gd name="connsiteX3" fmla="*/ 2127365 w 3036149"/>
              <a:gd name="connsiteY3" fmla="*/ 2032879 h 2032879"/>
              <a:gd name="connsiteX0" fmla="*/ 2127365 w 2801973"/>
              <a:gd name="connsiteY0" fmla="*/ 1553376 h 1553376"/>
              <a:gd name="connsiteX1" fmla="*/ 2801973 w 2801973"/>
              <a:gd name="connsiteY1" fmla="*/ 0 h 1553376"/>
              <a:gd name="connsiteX2" fmla="*/ 0 w 2801973"/>
              <a:gd name="connsiteY2" fmla="*/ 285427 h 1553376"/>
              <a:gd name="connsiteX3" fmla="*/ 2127365 w 2801973"/>
              <a:gd name="connsiteY3" fmla="*/ 1553376 h 1553376"/>
              <a:gd name="connsiteX0" fmla="*/ 2127365 w 2818302"/>
              <a:gd name="connsiteY0" fmla="*/ 1586033 h 1586033"/>
              <a:gd name="connsiteX1" fmla="*/ 2818302 w 2818302"/>
              <a:gd name="connsiteY1" fmla="*/ 0 h 1586033"/>
              <a:gd name="connsiteX2" fmla="*/ 0 w 2818302"/>
              <a:gd name="connsiteY2" fmla="*/ 318084 h 1586033"/>
              <a:gd name="connsiteX3" fmla="*/ 2127365 w 2818302"/>
              <a:gd name="connsiteY3" fmla="*/ 1586033 h 1586033"/>
              <a:gd name="connsiteX0" fmla="*/ 2127365 w 2818302"/>
              <a:gd name="connsiteY0" fmla="*/ 1537048 h 1537048"/>
              <a:gd name="connsiteX1" fmla="*/ 2818302 w 2818302"/>
              <a:gd name="connsiteY1" fmla="*/ 0 h 1537048"/>
              <a:gd name="connsiteX2" fmla="*/ 0 w 2818302"/>
              <a:gd name="connsiteY2" fmla="*/ 269099 h 1537048"/>
              <a:gd name="connsiteX3" fmla="*/ 2127365 w 2818302"/>
              <a:gd name="connsiteY3" fmla="*/ 1537048 h 1537048"/>
            </a:gdLst>
            <a:ahLst/>
            <a:cxnLst>
              <a:cxn ang="0">
                <a:pos x="connsiteX0" y="connsiteY0"/>
              </a:cxn>
              <a:cxn ang="0">
                <a:pos x="connsiteX1" y="connsiteY1"/>
              </a:cxn>
              <a:cxn ang="0">
                <a:pos x="connsiteX2" y="connsiteY2"/>
              </a:cxn>
              <a:cxn ang="0">
                <a:pos x="connsiteX3" y="connsiteY3"/>
              </a:cxn>
            </a:cxnLst>
            <a:rect l="l" t="t" r="r" b="b"/>
            <a:pathLst>
              <a:path w="2818302" h="1537048">
                <a:moveTo>
                  <a:pt x="2127365" y="1537048"/>
                </a:moveTo>
                <a:lnTo>
                  <a:pt x="2818302" y="0"/>
                </a:lnTo>
                <a:lnTo>
                  <a:pt x="0" y="269099"/>
                </a:lnTo>
                <a:lnTo>
                  <a:pt x="2127365" y="1537048"/>
                </a:lnTo>
                <a:close/>
              </a:path>
            </a:pathLst>
          </a:custGeom>
          <a:solidFill>
            <a:schemeClr val="tx1">
              <a:lumMod val="85000"/>
              <a:lumOff val="15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731738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xmlns="" id="{C27E644D-570E-534A-9214-D49FFF501CCB}"/>
              </a:ext>
            </a:extLst>
          </p:cNvPr>
          <p:cNvSpPr/>
          <p:nvPr/>
        </p:nvSpPr>
        <p:spPr>
          <a:xfrm>
            <a:off x="155863" y="128854"/>
            <a:ext cx="6672639" cy="435279"/>
          </a:xfrm>
          <a:prstGeom prst="roundRect">
            <a:avLst/>
          </a:prstGeom>
          <a:solidFill>
            <a:srgbClr val="C00000"/>
          </a:solidFill>
          <a:ln>
            <a:solidFill>
              <a:srgbClr val="C0000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u="sng"/>
              <a:t>Comments on CERC Draft GNA 3</a:t>
            </a:r>
            <a:r>
              <a:rPr lang="en-US" sz="2400" b="1" u="sng" baseline="30000"/>
              <a:t>rd</a:t>
            </a:r>
            <a:r>
              <a:rPr lang="en-US" sz="2400" b="1" u="sng"/>
              <a:t> Amendment</a:t>
            </a:r>
            <a:endParaRPr lang="en-IN" sz="2400" b="1" dirty="0">
              <a:solidFill>
                <a:schemeClr val="bg1"/>
              </a:solidFill>
            </a:endParaRPr>
          </a:p>
        </p:txBody>
      </p:sp>
      <p:pic>
        <p:nvPicPr>
          <p:cNvPr id="6" name="Picture 5">
            <a:extLst>
              <a:ext uri="{FF2B5EF4-FFF2-40B4-BE49-F238E27FC236}">
                <a16:creationId xmlns="" xmlns:a16="http://schemas.microsoft.com/office/drawing/2014/main" id="{1A989D3F-A776-361F-1412-8A625E09052E}"/>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244983" y="6264781"/>
            <a:ext cx="1186433" cy="406926"/>
          </a:xfrm>
          <a:prstGeom prst="rect">
            <a:avLst/>
          </a:prstGeom>
        </p:spPr>
      </p:pic>
      <p:graphicFrame>
        <p:nvGraphicFramePr>
          <p:cNvPr id="7" name="Table 6"/>
          <p:cNvGraphicFramePr>
            <a:graphicFrameLocks noGrp="1"/>
          </p:cNvGraphicFramePr>
          <p:nvPr>
            <p:extLst>
              <p:ext uri="{D42A27DB-BD31-4B8C-83A1-F6EECF244321}">
                <p14:modId xmlns:p14="http://schemas.microsoft.com/office/powerpoint/2010/main" val="3300188913"/>
              </p:ext>
            </p:extLst>
          </p:nvPr>
        </p:nvGraphicFramePr>
        <p:xfrm>
          <a:off x="693175" y="781666"/>
          <a:ext cx="10530349" cy="5484163"/>
        </p:xfrm>
        <a:graphic>
          <a:graphicData uri="http://schemas.openxmlformats.org/drawingml/2006/table">
            <a:tbl>
              <a:tblPr firstRow="1" firstCol="1" bandRow="1">
                <a:tableStyleId>{5C22544A-7EE6-4342-B048-85BDC9FD1C3A}</a:tableStyleId>
              </a:tblPr>
              <a:tblGrid>
                <a:gridCol w="1082309"/>
                <a:gridCol w="2371971"/>
                <a:gridCol w="3803936"/>
                <a:gridCol w="3272133"/>
              </a:tblGrid>
              <a:tr h="170147">
                <a:tc>
                  <a:txBody>
                    <a:bodyPr/>
                    <a:lstStyle/>
                    <a:p>
                      <a:pPr marL="0" marR="0" algn="ctr">
                        <a:lnSpc>
                          <a:spcPct val="107000"/>
                        </a:lnSpc>
                        <a:spcBef>
                          <a:spcPts val="0"/>
                        </a:spcBef>
                        <a:spcAft>
                          <a:spcPts val="0"/>
                        </a:spcAft>
                      </a:pPr>
                      <a:r>
                        <a:rPr lang="en-US" sz="1050" spc="40" dirty="0">
                          <a:effectLst/>
                        </a:rPr>
                        <a:t>C</a:t>
                      </a:r>
                      <a:r>
                        <a:rPr lang="en-US" sz="1050" spc="-45" dirty="0">
                          <a:effectLst/>
                        </a:rPr>
                        <a:t>l</a:t>
                      </a:r>
                      <a:r>
                        <a:rPr lang="en-US" sz="1050" spc="85" dirty="0">
                          <a:effectLst/>
                        </a:rPr>
                        <a:t>a</a:t>
                      </a:r>
                      <a:r>
                        <a:rPr lang="en-US" sz="1050" spc="10" dirty="0">
                          <a:effectLst/>
                        </a:rPr>
                        <a:t>u</a:t>
                      </a:r>
                      <a:r>
                        <a:rPr lang="en-US" sz="1050" dirty="0">
                          <a:effectLst/>
                        </a:rPr>
                        <a:t>se</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tc>
                <a:tc>
                  <a:txBody>
                    <a:bodyPr/>
                    <a:lstStyle/>
                    <a:p>
                      <a:pPr marL="0" marR="0" algn="ctr">
                        <a:lnSpc>
                          <a:spcPct val="107000"/>
                        </a:lnSpc>
                        <a:spcBef>
                          <a:spcPts val="0"/>
                        </a:spcBef>
                        <a:spcAft>
                          <a:spcPts val="0"/>
                        </a:spcAft>
                      </a:pPr>
                      <a:r>
                        <a:rPr lang="en-US" sz="1050" spc="30" dirty="0">
                          <a:effectLst/>
                        </a:rPr>
                        <a:t>E</a:t>
                      </a:r>
                      <a:r>
                        <a:rPr lang="en-US" sz="1050" spc="-35" dirty="0">
                          <a:effectLst/>
                        </a:rPr>
                        <a:t>x</a:t>
                      </a:r>
                      <a:r>
                        <a:rPr lang="en-US" sz="1050" spc="15" dirty="0">
                          <a:effectLst/>
                        </a:rPr>
                        <a:t>i</a:t>
                      </a:r>
                      <a:r>
                        <a:rPr lang="en-US" sz="1050" spc="55" dirty="0">
                          <a:effectLst/>
                        </a:rPr>
                        <a:t>t</a:t>
                      </a:r>
                      <a:r>
                        <a:rPr lang="en-US" sz="1050" spc="15" dirty="0">
                          <a:effectLst/>
                        </a:rPr>
                        <a:t>in</a:t>
                      </a:r>
                      <a:r>
                        <a:rPr lang="en-US" sz="1050" dirty="0">
                          <a:effectLst/>
                        </a:rPr>
                        <a:t>g</a:t>
                      </a:r>
                      <a:r>
                        <a:rPr lang="en-US" sz="1050" spc="-165" dirty="0">
                          <a:effectLst/>
                        </a:rPr>
                        <a:t> </a:t>
                      </a:r>
                      <a:r>
                        <a:rPr lang="en-US" sz="1050" spc="40" dirty="0">
                          <a:effectLst/>
                        </a:rPr>
                        <a:t>C</a:t>
                      </a:r>
                      <a:r>
                        <a:rPr lang="en-US" sz="1050" spc="-50" dirty="0">
                          <a:effectLst/>
                        </a:rPr>
                        <a:t>l</a:t>
                      </a:r>
                      <a:r>
                        <a:rPr lang="en-US" sz="1050" spc="80" dirty="0">
                          <a:effectLst/>
                        </a:rPr>
                        <a:t>a</a:t>
                      </a:r>
                      <a:r>
                        <a:rPr lang="en-US" sz="1050" spc="10" dirty="0">
                          <a:effectLst/>
                        </a:rPr>
                        <a:t>u</a:t>
                      </a:r>
                      <a:r>
                        <a:rPr lang="en-US" sz="1050" dirty="0">
                          <a:effectLst/>
                        </a:rPr>
                        <a:t>se</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tc>
                <a:tc>
                  <a:txBody>
                    <a:bodyPr/>
                    <a:lstStyle/>
                    <a:p>
                      <a:pPr marL="0" marR="0" algn="ctr">
                        <a:lnSpc>
                          <a:spcPct val="107000"/>
                        </a:lnSpc>
                        <a:spcBef>
                          <a:spcPts val="0"/>
                        </a:spcBef>
                        <a:spcAft>
                          <a:spcPts val="0"/>
                        </a:spcAft>
                      </a:pPr>
                      <a:r>
                        <a:rPr lang="en-US" sz="1050" dirty="0">
                          <a:effectLst/>
                        </a:rPr>
                        <a:t>A</a:t>
                      </a:r>
                      <a:r>
                        <a:rPr lang="en-US" sz="1050" spc="10" dirty="0">
                          <a:effectLst/>
                        </a:rPr>
                        <a:t>m</a:t>
                      </a:r>
                      <a:r>
                        <a:rPr lang="en-US" sz="1050" spc="70" dirty="0">
                          <a:effectLst/>
                        </a:rPr>
                        <a:t>e</a:t>
                      </a:r>
                      <a:r>
                        <a:rPr lang="en-US" sz="1050" spc="15" dirty="0">
                          <a:effectLst/>
                        </a:rPr>
                        <a:t>n</a:t>
                      </a:r>
                      <a:r>
                        <a:rPr lang="en-US" sz="1050" dirty="0">
                          <a:effectLst/>
                        </a:rPr>
                        <a:t>d</a:t>
                      </a:r>
                      <a:r>
                        <a:rPr lang="en-US" sz="1050" spc="-10" dirty="0">
                          <a:effectLst/>
                        </a:rPr>
                        <a:t>e</a:t>
                      </a:r>
                      <a:r>
                        <a:rPr lang="en-US" sz="1050" dirty="0">
                          <a:effectLst/>
                        </a:rPr>
                        <a:t>d</a:t>
                      </a:r>
                      <a:r>
                        <a:rPr lang="en-US" sz="1050" spc="-250" dirty="0">
                          <a:effectLst/>
                        </a:rPr>
                        <a:t> </a:t>
                      </a:r>
                      <a:r>
                        <a:rPr lang="en-US" sz="1050" spc="-250" dirty="0" smtClean="0">
                          <a:effectLst/>
                        </a:rPr>
                        <a:t>    </a:t>
                      </a:r>
                      <a:r>
                        <a:rPr lang="en-US" sz="1050" spc="35" dirty="0" smtClean="0">
                          <a:effectLst/>
                        </a:rPr>
                        <a:t>C</a:t>
                      </a:r>
                      <a:r>
                        <a:rPr lang="en-US" sz="1050" spc="-45" dirty="0" smtClean="0">
                          <a:effectLst/>
                        </a:rPr>
                        <a:t>l</a:t>
                      </a:r>
                      <a:r>
                        <a:rPr lang="en-US" sz="1050" spc="70" dirty="0" smtClean="0">
                          <a:effectLst/>
                        </a:rPr>
                        <a:t>a</a:t>
                      </a:r>
                      <a:r>
                        <a:rPr lang="en-US" sz="1050" spc="10" dirty="0" smtClean="0">
                          <a:effectLst/>
                        </a:rPr>
                        <a:t>u</a:t>
                      </a:r>
                      <a:r>
                        <a:rPr lang="en-US" sz="1050" dirty="0" smtClean="0">
                          <a:effectLst/>
                        </a:rPr>
                        <a:t>se</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tc>
                <a:tc>
                  <a:txBody>
                    <a:bodyPr/>
                    <a:lstStyle/>
                    <a:p>
                      <a:pPr marL="0" marR="0" algn="ctr">
                        <a:lnSpc>
                          <a:spcPct val="107000"/>
                        </a:lnSpc>
                        <a:spcBef>
                          <a:spcPts val="0"/>
                        </a:spcBef>
                        <a:spcAft>
                          <a:spcPts val="0"/>
                        </a:spcAft>
                      </a:pPr>
                      <a:r>
                        <a:rPr lang="en-US" sz="1050" dirty="0">
                          <a:effectLst/>
                        </a:rPr>
                        <a:t>Comments</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tc>
              </a:tr>
              <a:tr h="525801">
                <a:tc>
                  <a:txBody>
                    <a:bodyPr/>
                    <a:lstStyle/>
                    <a:p>
                      <a:pPr marL="0" marR="0" algn="just">
                        <a:lnSpc>
                          <a:spcPct val="107000"/>
                        </a:lnSpc>
                        <a:spcBef>
                          <a:spcPts val="0"/>
                        </a:spcBef>
                        <a:spcAft>
                          <a:spcPts val="0"/>
                        </a:spcAft>
                      </a:pPr>
                      <a:r>
                        <a:rPr lang="en-US" sz="1050" dirty="0">
                          <a:effectLst/>
                        </a:rPr>
                        <a:t>17.1 (ii)</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tc>
                <a:tc>
                  <a:txBody>
                    <a:bodyPr/>
                    <a:lstStyle/>
                    <a:p>
                      <a:pPr marL="0" marR="0" algn="just">
                        <a:lnSpc>
                          <a:spcPct val="107000"/>
                        </a:lnSpc>
                        <a:spcBef>
                          <a:spcPts val="0"/>
                        </a:spcBef>
                        <a:spcAft>
                          <a:spcPts val="0"/>
                        </a:spcAft>
                      </a:pPr>
                      <a:r>
                        <a:rPr lang="en-US" sz="1050" dirty="0">
                          <a:effectLst/>
                        </a:rPr>
                        <a:t>A </a:t>
                      </a:r>
                      <a:r>
                        <a:rPr lang="en-US" sz="1050" dirty="0" err="1">
                          <a:effectLst/>
                        </a:rPr>
                        <a:t>drawee</a:t>
                      </a:r>
                      <a:r>
                        <a:rPr lang="en-US" sz="1050" dirty="0">
                          <a:effectLst/>
                        </a:rPr>
                        <a:t> entity connected to intra-State transmission system;</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tc>
                <a:tc>
                  <a:txBody>
                    <a:bodyPr/>
                    <a:lstStyle/>
                    <a:p>
                      <a:pPr marL="0" marR="0" algn="just">
                        <a:lnSpc>
                          <a:spcPct val="107000"/>
                        </a:lnSpc>
                        <a:spcBef>
                          <a:spcPts val="0"/>
                        </a:spcBef>
                        <a:spcAft>
                          <a:spcPts val="0"/>
                        </a:spcAft>
                      </a:pPr>
                      <a:r>
                        <a:rPr lang="en-US" sz="1050" dirty="0">
                          <a:effectLst/>
                        </a:rPr>
                        <a:t>• A </a:t>
                      </a:r>
                      <a:r>
                        <a:rPr lang="en-US" sz="1050" dirty="0" err="1">
                          <a:effectLst/>
                        </a:rPr>
                        <a:t>drawee</a:t>
                      </a:r>
                      <a:r>
                        <a:rPr lang="en-US" sz="1050" dirty="0">
                          <a:effectLst/>
                        </a:rPr>
                        <a:t> entity connected to intra-State transmission system or distribution system;</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tc>
                <a:tc>
                  <a:txBody>
                    <a:bodyPr/>
                    <a:lstStyle/>
                    <a:p>
                      <a:pPr marL="0" marR="0" algn="just">
                        <a:lnSpc>
                          <a:spcPct val="107000"/>
                        </a:lnSpc>
                        <a:spcBef>
                          <a:spcPts val="0"/>
                        </a:spcBef>
                        <a:spcAft>
                          <a:spcPts val="0"/>
                        </a:spcAft>
                      </a:pPr>
                      <a:r>
                        <a:rPr lang="en-US" sz="1050">
                          <a:effectLst/>
                        </a:rPr>
                        <a:t>This is a praiseworthy step by the commission and we cordially accept the terms. </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tc>
              </a:tr>
              <a:tr h="2126757">
                <a:tc>
                  <a:txBody>
                    <a:bodyPr/>
                    <a:lstStyle/>
                    <a:p>
                      <a:pPr marL="0" marR="0" algn="just">
                        <a:lnSpc>
                          <a:spcPct val="107000"/>
                        </a:lnSpc>
                        <a:spcBef>
                          <a:spcPts val="0"/>
                        </a:spcBef>
                        <a:spcAft>
                          <a:spcPts val="0"/>
                        </a:spcAft>
                      </a:pPr>
                      <a:r>
                        <a:rPr lang="en-US" sz="1050" dirty="0">
                          <a:effectLst/>
                        </a:rPr>
                        <a:t> </a:t>
                      </a:r>
                    </a:p>
                    <a:p>
                      <a:pPr marL="0" marR="0" algn="just">
                        <a:lnSpc>
                          <a:spcPct val="107000"/>
                        </a:lnSpc>
                        <a:spcBef>
                          <a:spcPts val="0"/>
                        </a:spcBef>
                        <a:spcAft>
                          <a:spcPts val="0"/>
                        </a:spcAft>
                      </a:pPr>
                      <a:r>
                        <a:rPr lang="en-US" sz="1050" dirty="0">
                          <a:effectLst/>
                        </a:rPr>
                        <a:t> </a:t>
                      </a:r>
                    </a:p>
                    <a:p>
                      <a:pPr marL="0" marR="0" algn="just">
                        <a:lnSpc>
                          <a:spcPct val="107000"/>
                        </a:lnSpc>
                        <a:spcBef>
                          <a:spcPts val="0"/>
                        </a:spcBef>
                        <a:spcAft>
                          <a:spcPts val="0"/>
                        </a:spcAft>
                      </a:pPr>
                      <a:r>
                        <a:rPr lang="en-US" sz="1050" dirty="0">
                          <a:effectLst/>
                        </a:rPr>
                        <a:t> </a:t>
                      </a:r>
                    </a:p>
                    <a:p>
                      <a:pPr marL="0" marR="0" algn="just">
                        <a:lnSpc>
                          <a:spcPct val="107000"/>
                        </a:lnSpc>
                        <a:spcBef>
                          <a:spcPts val="0"/>
                        </a:spcBef>
                        <a:spcAft>
                          <a:spcPts val="0"/>
                        </a:spcAft>
                      </a:pPr>
                      <a:r>
                        <a:rPr lang="en-US" sz="1050" dirty="0">
                          <a:effectLst/>
                        </a:rPr>
                        <a:t> </a:t>
                      </a:r>
                    </a:p>
                    <a:p>
                      <a:pPr marL="0" marR="0" algn="just">
                        <a:lnSpc>
                          <a:spcPct val="107000"/>
                        </a:lnSpc>
                        <a:spcBef>
                          <a:spcPts val="0"/>
                        </a:spcBef>
                        <a:spcAft>
                          <a:spcPts val="0"/>
                        </a:spcAft>
                      </a:pPr>
                      <a:r>
                        <a:rPr lang="en-US" sz="1050" dirty="0">
                          <a:effectLst/>
                        </a:rPr>
                        <a:t>23.3</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tc>
                <a:tc>
                  <a:txBody>
                    <a:bodyPr/>
                    <a:lstStyle/>
                    <a:p>
                      <a:pPr marL="0" marR="0">
                        <a:lnSpc>
                          <a:spcPct val="107000"/>
                        </a:lnSpc>
                        <a:spcBef>
                          <a:spcPts val="0"/>
                        </a:spcBef>
                        <a:spcAft>
                          <a:spcPts val="0"/>
                        </a:spcAft>
                      </a:pPr>
                      <a:r>
                        <a:rPr lang="en-US" sz="1050" dirty="0">
                          <a:effectLst/>
                        </a:rPr>
                        <a:t> </a:t>
                      </a:r>
                    </a:p>
                    <a:p>
                      <a:pPr marL="0" marR="0">
                        <a:lnSpc>
                          <a:spcPct val="107000"/>
                        </a:lnSpc>
                        <a:spcBef>
                          <a:spcPts val="0"/>
                        </a:spcBef>
                        <a:spcAft>
                          <a:spcPts val="0"/>
                        </a:spcAft>
                      </a:pPr>
                      <a:r>
                        <a:rPr lang="en-US" sz="1050" dirty="0">
                          <a:effectLst/>
                        </a:rPr>
                        <a:t> </a:t>
                      </a:r>
                    </a:p>
                    <a:p>
                      <a:pPr marL="0" marR="0">
                        <a:lnSpc>
                          <a:spcPct val="107000"/>
                        </a:lnSpc>
                        <a:spcBef>
                          <a:spcPts val="0"/>
                        </a:spcBef>
                        <a:spcAft>
                          <a:spcPts val="0"/>
                        </a:spcAft>
                      </a:pPr>
                      <a:r>
                        <a:rPr lang="en-US" sz="1050" dirty="0">
                          <a:effectLst/>
                        </a:rPr>
                        <a:t> </a:t>
                      </a:r>
                    </a:p>
                    <a:p>
                      <a:pPr marL="0" marR="0">
                        <a:lnSpc>
                          <a:spcPct val="107000"/>
                        </a:lnSpc>
                        <a:spcBef>
                          <a:spcPts val="0"/>
                        </a:spcBef>
                        <a:spcAft>
                          <a:spcPts val="0"/>
                        </a:spcAft>
                      </a:pPr>
                      <a:r>
                        <a:rPr lang="en-US" sz="1050" dirty="0">
                          <a:effectLst/>
                        </a:rPr>
                        <a:t> </a:t>
                      </a:r>
                    </a:p>
                    <a:p>
                      <a:pPr marL="0" marR="0">
                        <a:lnSpc>
                          <a:spcPct val="107000"/>
                        </a:lnSpc>
                        <a:spcBef>
                          <a:spcPts val="0"/>
                        </a:spcBef>
                        <a:spcAft>
                          <a:spcPts val="0"/>
                        </a:spcAft>
                      </a:pPr>
                      <a:r>
                        <a:rPr lang="en-US" sz="1050" dirty="0">
                          <a:effectLst/>
                        </a:rPr>
                        <a:t>Clause added</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tc>
                <a:tc>
                  <a:txBody>
                    <a:bodyPr/>
                    <a:lstStyle/>
                    <a:p>
                      <a:pPr marL="0" marR="0" algn="just">
                        <a:lnSpc>
                          <a:spcPct val="107000"/>
                        </a:lnSpc>
                        <a:spcBef>
                          <a:spcPts val="0"/>
                        </a:spcBef>
                        <a:spcAft>
                          <a:spcPts val="0"/>
                        </a:spcAft>
                      </a:pPr>
                      <a:r>
                        <a:rPr lang="en-US" sz="1050" dirty="0">
                          <a:effectLst/>
                        </a:rPr>
                        <a:t>• NLDC shall make a web portal where a list of GNA grantees with their GNA quantum shall be displayed. </a:t>
                      </a:r>
                    </a:p>
                    <a:p>
                      <a:pPr marL="0" marR="0" algn="just">
                        <a:lnSpc>
                          <a:spcPct val="107000"/>
                        </a:lnSpc>
                        <a:spcBef>
                          <a:spcPts val="0"/>
                        </a:spcBef>
                        <a:spcAft>
                          <a:spcPts val="0"/>
                        </a:spcAft>
                      </a:pPr>
                      <a:r>
                        <a:rPr lang="en-US" sz="1050" dirty="0">
                          <a:effectLst/>
                        </a:rPr>
                        <a:t>• The GNA Grantees shall be able to indicate the GNA quantum, dates, and time blocks for which such quantum can be made available, for use by other GNA grantees.</a:t>
                      </a:r>
                    </a:p>
                    <a:p>
                      <a:pPr marL="0" marR="0" algn="just">
                        <a:lnSpc>
                          <a:spcPct val="107000"/>
                        </a:lnSpc>
                        <a:spcBef>
                          <a:spcPts val="0"/>
                        </a:spcBef>
                        <a:spcAft>
                          <a:spcPts val="0"/>
                        </a:spcAft>
                      </a:pPr>
                      <a:r>
                        <a:rPr lang="en-US" sz="1050" dirty="0">
                          <a:effectLst/>
                        </a:rPr>
                        <a:t>• GNA grantees who wish to use the GNA of another GNA grantee shall also be able to indicate their requirement of GNA quantum along with dates and time blocks for which such quantum is required</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tc>
                <a:tc>
                  <a:txBody>
                    <a:bodyPr/>
                    <a:lstStyle/>
                    <a:p>
                      <a:pPr marL="0" marR="0" algn="just">
                        <a:lnSpc>
                          <a:spcPct val="107000"/>
                        </a:lnSpc>
                        <a:spcBef>
                          <a:spcPts val="0"/>
                        </a:spcBef>
                        <a:spcAft>
                          <a:spcPts val="0"/>
                        </a:spcAft>
                      </a:pPr>
                      <a:r>
                        <a:rPr lang="en-US" sz="1050">
                          <a:effectLst/>
                        </a:rPr>
                        <a:t>Suggestion:</a:t>
                      </a:r>
                    </a:p>
                    <a:p>
                      <a:pPr marL="0" marR="0" algn="just">
                        <a:lnSpc>
                          <a:spcPct val="107000"/>
                        </a:lnSpc>
                        <a:spcBef>
                          <a:spcPts val="0"/>
                        </a:spcBef>
                        <a:spcAft>
                          <a:spcPts val="0"/>
                        </a:spcAft>
                      </a:pPr>
                      <a:r>
                        <a:rPr lang="en-US" sz="1050">
                          <a:effectLst/>
                        </a:rPr>
                        <a:t>The web portal should also be accessible to electricity traders requires to  analyze the supply demand in various states which helps traders to support utilities in managing their portfolio and mitigate risks associated with DSM.</a:t>
                      </a:r>
                    </a:p>
                    <a:p>
                      <a:pPr marL="0" marR="0" algn="just">
                        <a:lnSpc>
                          <a:spcPct val="107000"/>
                        </a:lnSpc>
                        <a:spcBef>
                          <a:spcPts val="0"/>
                        </a:spcBef>
                        <a:spcAft>
                          <a:spcPts val="0"/>
                        </a:spcAft>
                      </a:pPr>
                      <a:r>
                        <a:rPr lang="en-US" sz="1050">
                          <a:effectLst/>
                        </a:rPr>
                        <a:t> </a:t>
                      </a:r>
                    </a:p>
                    <a:p>
                      <a:pPr marL="0" marR="0" algn="just">
                        <a:lnSpc>
                          <a:spcPct val="107000"/>
                        </a:lnSpc>
                        <a:spcBef>
                          <a:spcPts val="0"/>
                        </a:spcBef>
                        <a:spcAft>
                          <a:spcPts val="0"/>
                        </a:spcAft>
                      </a:pPr>
                      <a:r>
                        <a:rPr lang="en-US" sz="1050">
                          <a:effectLst/>
                        </a:rPr>
                        <a:t>Traders should also be allowed to get access to scheduling web portal where the scheduling of all GNA grantees are reflected. </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tc>
              </a:tr>
              <a:tr h="2660409">
                <a:tc>
                  <a:txBody>
                    <a:bodyPr/>
                    <a:lstStyle/>
                    <a:p>
                      <a:pPr marL="0" marR="0" algn="just">
                        <a:lnSpc>
                          <a:spcPct val="107000"/>
                        </a:lnSpc>
                        <a:spcBef>
                          <a:spcPts val="0"/>
                        </a:spcBef>
                        <a:spcAft>
                          <a:spcPts val="0"/>
                        </a:spcAft>
                      </a:pPr>
                      <a:r>
                        <a:rPr lang="en-US" sz="1050" dirty="0">
                          <a:effectLst/>
                        </a:rPr>
                        <a:t>25.1(b)</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tc>
                <a:tc>
                  <a:txBody>
                    <a:bodyPr/>
                    <a:lstStyle/>
                    <a:p>
                      <a:pPr marL="0" marR="0" algn="just">
                        <a:lnSpc>
                          <a:spcPct val="107000"/>
                        </a:lnSpc>
                        <a:spcBef>
                          <a:spcPts val="0"/>
                        </a:spcBef>
                        <a:spcAft>
                          <a:spcPts val="0"/>
                        </a:spcAft>
                      </a:pPr>
                      <a:r>
                        <a:rPr lang="en-US" sz="1050">
                          <a:effectLst/>
                        </a:rPr>
                        <a:t>Relinquishment of GNA:</a:t>
                      </a:r>
                    </a:p>
                    <a:p>
                      <a:pPr marL="0" marR="0" algn="just">
                        <a:lnSpc>
                          <a:spcPct val="107000"/>
                        </a:lnSpc>
                        <a:spcBef>
                          <a:spcPts val="0"/>
                        </a:spcBef>
                        <a:spcAft>
                          <a:spcPts val="0"/>
                        </a:spcAft>
                      </a:pPr>
                      <a:r>
                        <a:rPr lang="en-US" sz="1050">
                          <a:effectLst/>
                        </a:rPr>
                        <a:t> </a:t>
                      </a:r>
                    </a:p>
                    <a:p>
                      <a:pPr marL="0" marR="0" algn="just">
                        <a:lnSpc>
                          <a:spcPct val="107000"/>
                        </a:lnSpc>
                        <a:spcBef>
                          <a:spcPts val="0"/>
                        </a:spcBef>
                        <a:spcAft>
                          <a:spcPts val="0"/>
                        </a:spcAft>
                      </a:pPr>
                      <a:r>
                        <a:rPr lang="en-US" sz="1050">
                          <a:effectLst/>
                        </a:rPr>
                        <a:t>For Bulk consumers and DISCCOM directly connected to ISTS, if GNA is relinquished prior to date of effectiveness of GNA, Conn-BG1 and Conn-BG3 shall be encashed corresponding to the relinquished quantum as relinquishment charges</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tc>
                <a:tc>
                  <a:txBody>
                    <a:bodyPr/>
                    <a:lstStyle/>
                    <a:p>
                      <a:pPr marL="0" marR="0" algn="just">
                        <a:lnSpc>
                          <a:spcPct val="107000"/>
                        </a:lnSpc>
                        <a:spcBef>
                          <a:spcPts val="0"/>
                        </a:spcBef>
                        <a:spcAft>
                          <a:spcPts val="0"/>
                        </a:spcAft>
                      </a:pPr>
                      <a:r>
                        <a:rPr lang="en-US" sz="1050" dirty="0">
                          <a:effectLst/>
                        </a:rPr>
                        <a:t>Addition of New Proviso</a:t>
                      </a:r>
                    </a:p>
                    <a:p>
                      <a:pPr marL="0" marR="0" algn="just">
                        <a:lnSpc>
                          <a:spcPct val="107000"/>
                        </a:lnSpc>
                        <a:spcBef>
                          <a:spcPts val="0"/>
                        </a:spcBef>
                        <a:spcAft>
                          <a:spcPts val="0"/>
                        </a:spcAft>
                      </a:pPr>
                      <a:r>
                        <a:rPr lang="en-US" sz="1050" dirty="0">
                          <a:effectLst/>
                        </a:rPr>
                        <a:t>• For Bulk consumers and DISCCOM directly connected to ISTS, the notice period shall be 6 months, and </a:t>
                      </a:r>
                    </a:p>
                    <a:p>
                      <a:pPr marL="0" marR="0" algn="just">
                        <a:lnSpc>
                          <a:spcPct val="107000"/>
                        </a:lnSpc>
                        <a:spcBef>
                          <a:spcPts val="0"/>
                        </a:spcBef>
                        <a:spcAft>
                          <a:spcPts val="0"/>
                        </a:spcAft>
                      </a:pPr>
                      <a:r>
                        <a:rPr lang="en-US" sz="1050" dirty="0">
                          <a:effectLst/>
                        </a:rPr>
                        <a:t>• If GNA is relinquished at least six months prior to the date of effectiveness of GNA, only ConnBG1 and Conn-BG3 shall be </a:t>
                      </a:r>
                      <a:r>
                        <a:rPr lang="en-US" sz="1050" dirty="0" err="1">
                          <a:effectLst/>
                        </a:rPr>
                        <a:t>encashed</a:t>
                      </a:r>
                      <a:r>
                        <a:rPr lang="en-US" sz="1050" dirty="0">
                          <a:effectLst/>
                        </a:rPr>
                        <a:t> corresponding to the relinquished quantum as relinquishment charges</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tc>
                <a:tc>
                  <a:txBody>
                    <a:bodyPr/>
                    <a:lstStyle/>
                    <a:p>
                      <a:pPr marL="0" marR="0" algn="just">
                        <a:lnSpc>
                          <a:spcPct val="107000"/>
                        </a:lnSpc>
                        <a:spcBef>
                          <a:spcPts val="0"/>
                        </a:spcBef>
                        <a:spcAft>
                          <a:spcPts val="0"/>
                        </a:spcAft>
                      </a:pPr>
                      <a:r>
                        <a:rPr lang="en-US" sz="1050" dirty="0">
                          <a:effectLst/>
                        </a:rPr>
                        <a:t>Clarification required:</a:t>
                      </a:r>
                    </a:p>
                    <a:p>
                      <a:pPr marL="0" marR="0" algn="just">
                        <a:lnSpc>
                          <a:spcPct val="107000"/>
                        </a:lnSpc>
                        <a:spcBef>
                          <a:spcPts val="0"/>
                        </a:spcBef>
                        <a:spcAft>
                          <a:spcPts val="0"/>
                        </a:spcAft>
                      </a:pPr>
                      <a:r>
                        <a:rPr lang="en-US" sz="1050" dirty="0">
                          <a:effectLst/>
                        </a:rPr>
                        <a:t>What happens if the notice period for relinquishment of GNA is less than 6 months from the date of effectiveness of GNA?</a:t>
                      </a:r>
                    </a:p>
                    <a:p>
                      <a:pPr marL="0" marR="0" algn="just">
                        <a:lnSpc>
                          <a:spcPct val="107000"/>
                        </a:lnSpc>
                        <a:spcBef>
                          <a:spcPts val="0"/>
                        </a:spcBef>
                        <a:spcAft>
                          <a:spcPts val="0"/>
                        </a:spcAft>
                      </a:pPr>
                      <a:r>
                        <a:rPr lang="en-US" sz="1050" dirty="0">
                          <a:effectLst/>
                        </a:rPr>
                        <a:t> </a:t>
                      </a:r>
                    </a:p>
                    <a:p>
                      <a:pPr marL="0" marR="0" algn="just">
                        <a:lnSpc>
                          <a:spcPct val="107000"/>
                        </a:lnSpc>
                        <a:spcBef>
                          <a:spcPts val="0"/>
                        </a:spcBef>
                        <a:spcAft>
                          <a:spcPts val="0"/>
                        </a:spcAft>
                      </a:pPr>
                      <a:r>
                        <a:rPr lang="en-US" sz="1050" dirty="0">
                          <a:effectLst/>
                        </a:rPr>
                        <a:t>Suggestion:</a:t>
                      </a:r>
                    </a:p>
                    <a:p>
                      <a:pPr marL="0" marR="0" algn="just">
                        <a:lnSpc>
                          <a:spcPct val="107000"/>
                        </a:lnSpc>
                        <a:spcBef>
                          <a:spcPts val="0"/>
                        </a:spcBef>
                        <a:spcAft>
                          <a:spcPts val="0"/>
                        </a:spcAft>
                      </a:pPr>
                      <a:r>
                        <a:rPr lang="en-US" sz="1050" dirty="0">
                          <a:effectLst/>
                        </a:rPr>
                        <a:t>If notice period is 6 months or more, then ConnBG1 and Conn-BG3 should not be 100% </a:t>
                      </a:r>
                      <a:r>
                        <a:rPr lang="en-US" sz="1050" dirty="0" err="1" smtClean="0">
                          <a:effectLst/>
                        </a:rPr>
                        <a:t>encashed</a:t>
                      </a:r>
                      <a:r>
                        <a:rPr lang="en-US" sz="1050" dirty="0" smtClean="0">
                          <a:effectLst/>
                        </a:rPr>
                        <a:t> </a:t>
                      </a:r>
                      <a:r>
                        <a:rPr lang="en-US" sz="1050" dirty="0">
                          <a:effectLst/>
                        </a:rPr>
                        <a:t>rather 50% corresponding to the relinquished quantum should be returned to the applicant after the available GNA corridor after relinquishment will be allocated to a new connectivity grantee.</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tc>
              </a:tr>
            </a:tbl>
          </a:graphicData>
        </a:graphic>
      </p:graphicFrame>
    </p:spTree>
    <p:extLst>
      <p:ext uri="{BB962C8B-B14F-4D97-AF65-F5344CB8AC3E}">
        <p14:creationId xmlns:p14="http://schemas.microsoft.com/office/powerpoint/2010/main" val="17359449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xmlns="" id="{C27E644D-570E-534A-9214-D49FFF501CCB}"/>
              </a:ext>
            </a:extLst>
          </p:cNvPr>
          <p:cNvSpPr/>
          <p:nvPr/>
        </p:nvSpPr>
        <p:spPr>
          <a:xfrm>
            <a:off x="155863" y="128854"/>
            <a:ext cx="6672639" cy="435279"/>
          </a:xfrm>
          <a:prstGeom prst="roundRect">
            <a:avLst/>
          </a:prstGeom>
          <a:solidFill>
            <a:srgbClr val="C00000"/>
          </a:solidFill>
          <a:ln>
            <a:solidFill>
              <a:srgbClr val="C0000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u="sng"/>
              <a:t>Comments on CERC Draft GNA 3</a:t>
            </a:r>
            <a:r>
              <a:rPr lang="en-US" sz="2400" b="1" u="sng" baseline="30000"/>
              <a:t>rd</a:t>
            </a:r>
            <a:r>
              <a:rPr lang="en-US" sz="2400" b="1" u="sng"/>
              <a:t> Amendment</a:t>
            </a:r>
            <a:endParaRPr lang="en-IN" sz="2400" b="1" dirty="0">
              <a:solidFill>
                <a:schemeClr val="bg1"/>
              </a:solidFill>
            </a:endParaRPr>
          </a:p>
        </p:txBody>
      </p:sp>
      <p:pic>
        <p:nvPicPr>
          <p:cNvPr id="6" name="Picture 5">
            <a:extLst>
              <a:ext uri="{FF2B5EF4-FFF2-40B4-BE49-F238E27FC236}">
                <a16:creationId xmlns="" xmlns:a16="http://schemas.microsoft.com/office/drawing/2014/main" id="{1A989D3F-A776-361F-1412-8A625E09052E}"/>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244983" y="6264781"/>
            <a:ext cx="1186433" cy="406926"/>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850928355"/>
              </p:ext>
            </p:extLst>
          </p:nvPr>
        </p:nvGraphicFramePr>
        <p:xfrm>
          <a:off x="929149" y="751496"/>
          <a:ext cx="10412362" cy="5513285"/>
        </p:xfrm>
        <a:graphic>
          <a:graphicData uri="http://schemas.openxmlformats.org/drawingml/2006/table">
            <a:tbl>
              <a:tblPr firstRow="1" firstCol="1" bandRow="1">
                <a:tableStyleId>{5C22544A-7EE6-4342-B048-85BDC9FD1C3A}</a:tableStyleId>
              </a:tblPr>
              <a:tblGrid>
                <a:gridCol w="1070182"/>
                <a:gridCol w="2345395"/>
                <a:gridCol w="3761315"/>
                <a:gridCol w="3235470"/>
              </a:tblGrid>
              <a:tr h="294967">
                <a:tc>
                  <a:txBody>
                    <a:bodyPr/>
                    <a:lstStyle/>
                    <a:p>
                      <a:pPr marL="0" marR="0" algn="ctr">
                        <a:lnSpc>
                          <a:spcPct val="107000"/>
                        </a:lnSpc>
                        <a:spcBef>
                          <a:spcPts val="0"/>
                        </a:spcBef>
                        <a:spcAft>
                          <a:spcPts val="0"/>
                        </a:spcAft>
                      </a:pPr>
                      <a:r>
                        <a:rPr lang="en-US" sz="1050" spc="40" dirty="0">
                          <a:effectLst/>
                        </a:rPr>
                        <a:t>C</a:t>
                      </a:r>
                      <a:r>
                        <a:rPr lang="en-US" sz="1050" spc="-45" dirty="0">
                          <a:effectLst/>
                        </a:rPr>
                        <a:t>l</a:t>
                      </a:r>
                      <a:r>
                        <a:rPr lang="en-US" sz="1050" spc="85" dirty="0">
                          <a:effectLst/>
                        </a:rPr>
                        <a:t>a</a:t>
                      </a:r>
                      <a:r>
                        <a:rPr lang="en-US" sz="1050" spc="10" dirty="0">
                          <a:effectLst/>
                        </a:rPr>
                        <a:t>u</a:t>
                      </a:r>
                      <a:r>
                        <a:rPr lang="en-US" sz="1050" dirty="0">
                          <a:effectLst/>
                        </a:rPr>
                        <a:t>se</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tc>
                <a:tc>
                  <a:txBody>
                    <a:bodyPr/>
                    <a:lstStyle/>
                    <a:p>
                      <a:pPr marL="0" marR="0" algn="ctr">
                        <a:lnSpc>
                          <a:spcPct val="107000"/>
                        </a:lnSpc>
                        <a:spcBef>
                          <a:spcPts val="0"/>
                        </a:spcBef>
                        <a:spcAft>
                          <a:spcPts val="0"/>
                        </a:spcAft>
                      </a:pPr>
                      <a:r>
                        <a:rPr lang="en-US" sz="1050" spc="30" dirty="0">
                          <a:effectLst/>
                        </a:rPr>
                        <a:t>E</a:t>
                      </a:r>
                      <a:r>
                        <a:rPr lang="en-US" sz="1050" spc="-35" dirty="0">
                          <a:effectLst/>
                        </a:rPr>
                        <a:t>x</a:t>
                      </a:r>
                      <a:r>
                        <a:rPr lang="en-US" sz="1050" spc="15" dirty="0">
                          <a:effectLst/>
                        </a:rPr>
                        <a:t>i</a:t>
                      </a:r>
                      <a:r>
                        <a:rPr lang="en-US" sz="1050" spc="55" dirty="0">
                          <a:effectLst/>
                        </a:rPr>
                        <a:t>t</a:t>
                      </a:r>
                      <a:r>
                        <a:rPr lang="en-US" sz="1050" spc="15" dirty="0">
                          <a:effectLst/>
                        </a:rPr>
                        <a:t>in</a:t>
                      </a:r>
                      <a:r>
                        <a:rPr lang="en-US" sz="1050" dirty="0">
                          <a:effectLst/>
                        </a:rPr>
                        <a:t>g</a:t>
                      </a:r>
                      <a:r>
                        <a:rPr lang="en-US" sz="1050" spc="-165" dirty="0">
                          <a:effectLst/>
                        </a:rPr>
                        <a:t> </a:t>
                      </a:r>
                      <a:r>
                        <a:rPr lang="en-US" sz="1050" spc="40" dirty="0">
                          <a:effectLst/>
                        </a:rPr>
                        <a:t>C</a:t>
                      </a:r>
                      <a:r>
                        <a:rPr lang="en-US" sz="1050" spc="-50" dirty="0">
                          <a:effectLst/>
                        </a:rPr>
                        <a:t>l</a:t>
                      </a:r>
                      <a:r>
                        <a:rPr lang="en-US" sz="1050" spc="80" dirty="0">
                          <a:effectLst/>
                        </a:rPr>
                        <a:t>a</a:t>
                      </a:r>
                      <a:r>
                        <a:rPr lang="en-US" sz="1050" spc="10" dirty="0">
                          <a:effectLst/>
                        </a:rPr>
                        <a:t>u</a:t>
                      </a:r>
                      <a:r>
                        <a:rPr lang="en-US" sz="1050" dirty="0">
                          <a:effectLst/>
                        </a:rPr>
                        <a:t>se</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tc>
                <a:tc>
                  <a:txBody>
                    <a:bodyPr/>
                    <a:lstStyle/>
                    <a:p>
                      <a:pPr marL="0" marR="0" algn="ctr">
                        <a:lnSpc>
                          <a:spcPct val="107000"/>
                        </a:lnSpc>
                        <a:spcBef>
                          <a:spcPts val="0"/>
                        </a:spcBef>
                        <a:spcAft>
                          <a:spcPts val="0"/>
                        </a:spcAft>
                      </a:pPr>
                      <a:r>
                        <a:rPr lang="en-US" sz="1050" dirty="0">
                          <a:effectLst/>
                        </a:rPr>
                        <a:t>A</a:t>
                      </a:r>
                      <a:r>
                        <a:rPr lang="en-US" sz="1050" spc="10" dirty="0">
                          <a:effectLst/>
                        </a:rPr>
                        <a:t>m</a:t>
                      </a:r>
                      <a:r>
                        <a:rPr lang="en-US" sz="1050" spc="70" dirty="0">
                          <a:effectLst/>
                        </a:rPr>
                        <a:t>e</a:t>
                      </a:r>
                      <a:r>
                        <a:rPr lang="en-US" sz="1050" spc="15" dirty="0">
                          <a:effectLst/>
                        </a:rPr>
                        <a:t>n</a:t>
                      </a:r>
                      <a:r>
                        <a:rPr lang="en-US" sz="1050" dirty="0">
                          <a:effectLst/>
                        </a:rPr>
                        <a:t>d</a:t>
                      </a:r>
                      <a:r>
                        <a:rPr lang="en-US" sz="1050" spc="-10" dirty="0">
                          <a:effectLst/>
                        </a:rPr>
                        <a:t>e</a:t>
                      </a:r>
                      <a:r>
                        <a:rPr lang="en-US" sz="1050" dirty="0">
                          <a:effectLst/>
                        </a:rPr>
                        <a:t>d</a:t>
                      </a:r>
                      <a:r>
                        <a:rPr lang="en-US" sz="1050" spc="-250" dirty="0">
                          <a:effectLst/>
                        </a:rPr>
                        <a:t> </a:t>
                      </a:r>
                      <a:r>
                        <a:rPr lang="en-US" sz="1050" spc="-250" dirty="0" smtClean="0">
                          <a:effectLst/>
                        </a:rPr>
                        <a:t>  </a:t>
                      </a:r>
                      <a:r>
                        <a:rPr lang="en-US" sz="1050" spc="35" dirty="0" smtClean="0">
                          <a:effectLst/>
                        </a:rPr>
                        <a:t>C</a:t>
                      </a:r>
                      <a:r>
                        <a:rPr lang="en-US" sz="1050" spc="-45" dirty="0" smtClean="0">
                          <a:effectLst/>
                        </a:rPr>
                        <a:t>l</a:t>
                      </a:r>
                      <a:r>
                        <a:rPr lang="en-US" sz="1050" spc="70" dirty="0" smtClean="0">
                          <a:effectLst/>
                        </a:rPr>
                        <a:t>a</a:t>
                      </a:r>
                      <a:r>
                        <a:rPr lang="en-US" sz="1050" spc="10" dirty="0" smtClean="0">
                          <a:effectLst/>
                        </a:rPr>
                        <a:t>u</a:t>
                      </a:r>
                      <a:r>
                        <a:rPr lang="en-US" sz="1050" dirty="0" smtClean="0">
                          <a:effectLst/>
                        </a:rPr>
                        <a:t>se</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tc>
                <a:tc>
                  <a:txBody>
                    <a:bodyPr/>
                    <a:lstStyle/>
                    <a:p>
                      <a:pPr marL="0" marR="0" algn="ctr">
                        <a:lnSpc>
                          <a:spcPct val="107000"/>
                        </a:lnSpc>
                        <a:spcBef>
                          <a:spcPts val="0"/>
                        </a:spcBef>
                        <a:spcAft>
                          <a:spcPts val="0"/>
                        </a:spcAft>
                      </a:pPr>
                      <a:r>
                        <a:rPr lang="en-US" sz="1050" dirty="0">
                          <a:effectLst/>
                        </a:rPr>
                        <a:t>Comments</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tc>
              </a:tr>
              <a:tr h="719767">
                <a:tc>
                  <a:txBody>
                    <a:bodyPr/>
                    <a:lstStyle/>
                    <a:p>
                      <a:pPr marL="0" marR="0" algn="just">
                        <a:lnSpc>
                          <a:spcPct val="107000"/>
                        </a:lnSpc>
                        <a:spcBef>
                          <a:spcPts val="0"/>
                        </a:spcBef>
                        <a:spcAft>
                          <a:spcPts val="0"/>
                        </a:spcAft>
                      </a:pPr>
                      <a:r>
                        <a:rPr lang="en-US" sz="900" dirty="0">
                          <a:effectLst/>
                        </a:rPr>
                        <a:t>26.1(d)</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c>
                  <a:txBody>
                    <a:bodyPr/>
                    <a:lstStyle/>
                    <a:p>
                      <a:pPr marL="0" marR="0" algn="just">
                        <a:lnSpc>
                          <a:spcPct val="107000"/>
                        </a:lnSpc>
                        <a:spcBef>
                          <a:spcPts val="0"/>
                        </a:spcBef>
                        <a:spcAft>
                          <a:spcPts val="0"/>
                        </a:spcAft>
                      </a:pPr>
                      <a:r>
                        <a:rPr lang="en-US" sz="1050" dirty="0">
                          <a:solidFill>
                            <a:schemeClr val="tx1"/>
                          </a:solidFill>
                          <a:effectLst/>
                        </a:rPr>
                        <a:t>Clause added</a:t>
                      </a:r>
                      <a:endPar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c>
                  <a:txBody>
                    <a:bodyPr/>
                    <a:lstStyle/>
                    <a:p>
                      <a:pPr marL="0" marR="0" algn="just">
                        <a:lnSpc>
                          <a:spcPct val="107000"/>
                        </a:lnSpc>
                        <a:spcBef>
                          <a:spcPts val="0"/>
                        </a:spcBef>
                        <a:spcAft>
                          <a:spcPts val="0"/>
                        </a:spcAft>
                      </a:pPr>
                      <a:r>
                        <a:rPr lang="en-US" sz="1050" dirty="0">
                          <a:solidFill>
                            <a:schemeClr val="tx1"/>
                          </a:solidFill>
                          <a:effectLst/>
                        </a:rPr>
                        <a:t>An injecting entity connected to </a:t>
                      </a:r>
                      <a:r>
                        <a:rPr lang="en-US" sz="1050" dirty="0" err="1">
                          <a:solidFill>
                            <a:schemeClr val="tx1"/>
                          </a:solidFill>
                          <a:effectLst/>
                        </a:rPr>
                        <a:t>InSTS</a:t>
                      </a:r>
                      <a:r>
                        <a:rPr lang="en-US" sz="1050" dirty="0">
                          <a:solidFill>
                            <a:schemeClr val="tx1"/>
                          </a:solidFill>
                          <a:effectLst/>
                        </a:rPr>
                        <a:t> or distribution system and seeking T-GNA for the purpose of injection into ISTS would be eligible for T-GNA for the purpose of injection</a:t>
                      </a:r>
                      <a:endPar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c>
                  <a:txBody>
                    <a:bodyPr/>
                    <a:lstStyle/>
                    <a:p>
                      <a:pPr marL="0" marR="0" algn="just">
                        <a:lnSpc>
                          <a:spcPct val="107000"/>
                        </a:lnSpc>
                        <a:spcBef>
                          <a:spcPts val="0"/>
                        </a:spcBef>
                        <a:spcAft>
                          <a:spcPts val="0"/>
                        </a:spcAft>
                      </a:pPr>
                      <a:r>
                        <a:rPr lang="en-US" sz="1050" dirty="0">
                          <a:solidFill>
                            <a:schemeClr val="tx1"/>
                          </a:solidFill>
                          <a:effectLst/>
                        </a:rPr>
                        <a:t>This is a praiseworthy step by the commission and we cordially accept the terms.</a:t>
                      </a:r>
                      <a:endPar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r>
              <a:tr h="1979363">
                <a:tc>
                  <a:txBody>
                    <a:bodyPr/>
                    <a:lstStyle/>
                    <a:p>
                      <a:pPr marL="0" marR="0" algn="just">
                        <a:lnSpc>
                          <a:spcPct val="107000"/>
                        </a:lnSpc>
                        <a:spcBef>
                          <a:spcPts val="0"/>
                        </a:spcBef>
                        <a:spcAft>
                          <a:spcPts val="0"/>
                        </a:spcAft>
                      </a:pPr>
                      <a:r>
                        <a:rPr lang="en-US" sz="900">
                          <a:effectLst/>
                        </a:rPr>
                        <a:t>26.2</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c>
                  <a:txBody>
                    <a:bodyPr/>
                    <a:lstStyle/>
                    <a:p>
                      <a:pPr marL="0" marR="0" algn="just">
                        <a:lnSpc>
                          <a:spcPct val="107000"/>
                        </a:lnSpc>
                        <a:spcBef>
                          <a:spcPts val="0"/>
                        </a:spcBef>
                        <a:spcAft>
                          <a:spcPts val="0"/>
                        </a:spcAft>
                      </a:pPr>
                      <a:r>
                        <a:rPr lang="en-US" sz="1050" dirty="0">
                          <a:effectLst/>
                        </a:rPr>
                        <a:t>A GNA grantee (Bulk consumer, DISCOM, Buyer</a:t>
                      </a:r>
                    </a:p>
                    <a:p>
                      <a:pPr marL="0" marR="0" algn="just">
                        <a:lnSpc>
                          <a:spcPct val="107000"/>
                        </a:lnSpc>
                        <a:spcBef>
                          <a:spcPts val="0"/>
                        </a:spcBef>
                        <a:spcAft>
                          <a:spcPts val="0"/>
                        </a:spcAft>
                      </a:pPr>
                      <a:r>
                        <a:rPr lang="en-US" sz="1050" dirty="0">
                          <a:effectLst/>
                        </a:rPr>
                        <a:t>connected to </a:t>
                      </a:r>
                      <a:r>
                        <a:rPr lang="en-US" sz="1050" dirty="0" err="1">
                          <a:effectLst/>
                        </a:rPr>
                        <a:t>InSTS</a:t>
                      </a:r>
                      <a:r>
                        <a:rPr lang="en-US" sz="1050" dirty="0">
                          <a:effectLst/>
                        </a:rPr>
                        <a:t>, Generating station for meeting auxiliary/start-up power, Captive generating plant, REGS for drawl during non-generation hours) shall be eligible to apply for T-GNA over and above the GNA granted to it</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c>
                  <a:txBody>
                    <a:bodyPr/>
                    <a:lstStyle/>
                    <a:p>
                      <a:pPr marL="0" marR="0" algn="just">
                        <a:lnSpc>
                          <a:spcPct val="107000"/>
                        </a:lnSpc>
                        <a:spcBef>
                          <a:spcPts val="0"/>
                        </a:spcBef>
                        <a:spcAft>
                          <a:spcPts val="0"/>
                        </a:spcAft>
                      </a:pPr>
                      <a:r>
                        <a:rPr lang="en-US" sz="1050" dirty="0">
                          <a:effectLst/>
                        </a:rPr>
                        <a:t>Addition of New Proviso:</a:t>
                      </a:r>
                    </a:p>
                    <a:p>
                      <a:pPr marL="0" marR="0" algn="just">
                        <a:lnSpc>
                          <a:spcPct val="107000"/>
                        </a:lnSpc>
                        <a:spcBef>
                          <a:spcPts val="0"/>
                        </a:spcBef>
                        <a:spcAft>
                          <a:spcPts val="0"/>
                        </a:spcAft>
                      </a:pPr>
                      <a:r>
                        <a:rPr lang="en-US" sz="1050" dirty="0">
                          <a:effectLst/>
                        </a:rPr>
                        <a:t> </a:t>
                      </a:r>
                    </a:p>
                    <a:p>
                      <a:pPr marL="0" marR="0" algn="just">
                        <a:lnSpc>
                          <a:spcPct val="107000"/>
                        </a:lnSpc>
                        <a:spcBef>
                          <a:spcPts val="0"/>
                        </a:spcBef>
                        <a:spcAft>
                          <a:spcPts val="0"/>
                        </a:spcAft>
                      </a:pPr>
                      <a:r>
                        <a:rPr lang="en-US" sz="1050" dirty="0">
                          <a:effectLst/>
                        </a:rPr>
                        <a:t>• Bulk consumer directly connected to ISTS may seek T-GNA maximum up to 30% of the GNA granted.”</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c>
                  <a:txBody>
                    <a:bodyPr/>
                    <a:lstStyle/>
                    <a:p>
                      <a:pPr marL="0" marR="0" algn="just">
                        <a:lnSpc>
                          <a:spcPct val="107000"/>
                        </a:lnSpc>
                        <a:spcBef>
                          <a:spcPts val="0"/>
                        </a:spcBef>
                        <a:spcAft>
                          <a:spcPts val="0"/>
                        </a:spcAft>
                      </a:pPr>
                      <a:r>
                        <a:rPr lang="en-US" sz="1050" dirty="0">
                          <a:effectLst/>
                        </a:rPr>
                        <a:t>Clarification required:</a:t>
                      </a:r>
                    </a:p>
                    <a:p>
                      <a:pPr marL="0" marR="0" algn="just">
                        <a:lnSpc>
                          <a:spcPct val="107000"/>
                        </a:lnSpc>
                        <a:spcBef>
                          <a:spcPts val="0"/>
                        </a:spcBef>
                        <a:spcAft>
                          <a:spcPts val="0"/>
                        </a:spcAft>
                      </a:pPr>
                      <a:r>
                        <a:rPr lang="en-US" sz="1050" dirty="0">
                          <a:effectLst/>
                        </a:rPr>
                        <a:t> </a:t>
                      </a:r>
                    </a:p>
                    <a:p>
                      <a:pPr marL="0" marR="0" algn="just">
                        <a:lnSpc>
                          <a:spcPct val="107000"/>
                        </a:lnSpc>
                        <a:spcBef>
                          <a:spcPts val="0"/>
                        </a:spcBef>
                        <a:spcAft>
                          <a:spcPts val="0"/>
                        </a:spcAft>
                      </a:pPr>
                      <a:r>
                        <a:rPr lang="en-US" sz="1050" dirty="0">
                          <a:effectLst/>
                        </a:rPr>
                        <a:t>We seek clarity on how has CERC come to this 30% capping? And also we seek to understand the rationale behind this capping.</a:t>
                      </a:r>
                    </a:p>
                    <a:p>
                      <a:pPr marL="0" marR="0" algn="just">
                        <a:lnSpc>
                          <a:spcPct val="107000"/>
                        </a:lnSpc>
                        <a:spcBef>
                          <a:spcPts val="0"/>
                        </a:spcBef>
                        <a:spcAft>
                          <a:spcPts val="0"/>
                        </a:spcAft>
                      </a:pPr>
                      <a:r>
                        <a:rPr lang="en-US" sz="1050" dirty="0">
                          <a:effectLst/>
                        </a:rPr>
                        <a:t> </a:t>
                      </a:r>
                    </a:p>
                    <a:p>
                      <a:pPr marL="0" marR="0" algn="just">
                        <a:lnSpc>
                          <a:spcPct val="107000"/>
                        </a:lnSpc>
                        <a:spcBef>
                          <a:spcPts val="0"/>
                        </a:spcBef>
                        <a:spcAft>
                          <a:spcPts val="0"/>
                        </a:spcAft>
                      </a:pPr>
                      <a:r>
                        <a:rPr lang="en-US" sz="1050" dirty="0">
                          <a:effectLst/>
                        </a:rPr>
                        <a:t>Further, this capping can create a chaos among the bulk consumer to mitigate their daily load requirement. </a:t>
                      </a:r>
                    </a:p>
                    <a:p>
                      <a:pPr marL="0" marR="0" algn="just">
                        <a:lnSpc>
                          <a:spcPct val="107000"/>
                        </a:lnSpc>
                        <a:spcBef>
                          <a:spcPts val="0"/>
                        </a:spcBef>
                        <a:spcAft>
                          <a:spcPts val="0"/>
                        </a:spcAft>
                      </a:pPr>
                      <a:r>
                        <a:rPr lang="en-US" sz="1050" dirty="0">
                          <a:effectLst/>
                        </a:rPr>
                        <a:t> </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r>
              <a:tr h="2519188">
                <a:tc>
                  <a:txBody>
                    <a:bodyPr/>
                    <a:lstStyle/>
                    <a:p>
                      <a:pPr marL="0" marR="0" algn="just">
                        <a:lnSpc>
                          <a:spcPct val="107000"/>
                        </a:lnSpc>
                        <a:spcBef>
                          <a:spcPts val="0"/>
                        </a:spcBef>
                        <a:spcAft>
                          <a:spcPts val="0"/>
                        </a:spcAft>
                      </a:pPr>
                      <a:r>
                        <a:rPr lang="en-US" sz="900">
                          <a:effectLst/>
                        </a:rPr>
                        <a:t>34A</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c>
                  <a:txBody>
                    <a:bodyPr/>
                    <a:lstStyle/>
                    <a:p>
                      <a:pPr marL="0" marR="0" algn="just">
                        <a:lnSpc>
                          <a:spcPct val="107000"/>
                        </a:lnSpc>
                        <a:spcBef>
                          <a:spcPts val="0"/>
                        </a:spcBef>
                        <a:spcAft>
                          <a:spcPts val="0"/>
                        </a:spcAft>
                      </a:pPr>
                      <a:r>
                        <a:rPr lang="en-US" sz="1050" dirty="0">
                          <a:effectLst/>
                        </a:rPr>
                        <a:t>New Regulation</a:t>
                      </a:r>
                    </a:p>
                    <a:p>
                      <a:pPr marL="0" marR="0" algn="just">
                        <a:lnSpc>
                          <a:spcPct val="107000"/>
                        </a:lnSpc>
                        <a:spcBef>
                          <a:spcPts val="0"/>
                        </a:spcBef>
                        <a:spcAft>
                          <a:spcPts val="0"/>
                        </a:spcAft>
                      </a:pPr>
                      <a:r>
                        <a:rPr lang="en-US" sz="1050" dirty="0">
                          <a:effectLst/>
                        </a:rPr>
                        <a:t>Transmission Charge for T-GNA</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c>
                  <a:txBody>
                    <a:bodyPr/>
                    <a:lstStyle/>
                    <a:p>
                      <a:pPr marL="0" marR="0" algn="just">
                        <a:lnSpc>
                          <a:spcPct val="107000"/>
                        </a:lnSpc>
                        <a:spcBef>
                          <a:spcPts val="0"/>
                        </a:spcBef>
                        <a:spcAft>
                          <a:spcPts val="0"/>
                        </a:spcAft>
                      </a:pPr>
                      <a:r>
                        <a:rPr lang="en-US" sz="1050">
                          <a:effectLst/>
                        </a:rPr>
                        <a:t>Operating Charges in addition to Transmission Charges</a:t>
                      </a:r>
                    </a:p>
                    <a:p>
                      <a:pPr marL="0" marR="0" algn="just">
                        <a:lnSpc>
                          <a:spcPct val="107000"/>
                        </a:lnSpc>
                        <a:spcBef>
                          <a:spcPts val="0"/>
                        </a:spcBef>
                        <a:spcAft>
                          <a:spcPts val="0"/>
                        </a:spcAft>
                      </a:pPr>
                      <a:r>
                        <a:rPr lang="en-US" sz="1050">
                          <a:effectLst/>
                        </a:rPr>
                        <a:t> </a:t>
                      </a:r>
                    </a:p>
                    <a:p>
                      <a:pPr marL="0" marR="0" algn="just">
                        <a:lnSpc>
                          <a:spcPct val="107000"/>
                        </a:lnSpc>
                        <a:spcBef>
                          <a:spcPts val="0"/>
                        </a:spcBef>
                        <a:spcAft>
                          <a:spcPts val="0"/>
                        </a:spcAft>
                      </a:pPr>
                      <a:r>
                        <a:rPr lang="en-US" sz="1050">
                          <a:effectLst/>
                        </a:rPr>
                        <a:t>• Operating charges of INR 1,000/Day payable to RLDC for bilateral transactions (includes Advance T-GNA or Exigency T-GNA)</a:t>
                      </a:r>
                    </a:p>
                    <a:p>
                      <a:pPr marL="0" marR="0" algn="just">
                        <a:lnSpc>
                          <a:spcPct val="107000"/>
                        </a:lnSpc>
                        <a:spcBef>
                          <a:spcPts val="0"/>
                        </a:spcBef>
                        <a:spcAft>
                          <a:spcPts val="0"/>
                        </a:spcAft>
                      </a:pPr>
                      <a:r>
                        <a:rPr lang="en-US" sz="1050">
                          <a:effectLst/>
                        </a:rPr>
                        <a:t> </a:t>
                      </a:r>
                    </a:p>
                    <a:p>
                      <a:pPr marL="0" marR="0" algn="just">
                        <a:lnSpc>
                          <a:spcPct val="107000"/>
                        </a:lnSpc>
                        <a:spcBef>
                          <a:spcPts val="0"/>
                        </a:spcBef>
                        <a:spcAft>
                          <a:spcPts val="0"/>
                        </a:spcAft>
                      </a:pPr>
                      <a:r>
                        <a:rPr lang="en-US" sz="1050">
                          <a:effectLst/>
                        </a:rPr>
                        <a:t>• Power exchange to pay for each successful Buyer and Seller INR 1/MWh subject to max of INR 200/day</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c>
                  <a:txBody>
                    <a:bodyPr/>
                    <a:lstStyle/>
                    <a:p>
                      <a:pPr marL="0" marR="0" algn="just">
                        <a:lnSpc>
                          <a:spcPct val="107000"/>
                        </a:lnSpc>
                        <a:spcBef>
                          <a:spcPts val="0"/>
                        </a:spcBef>
                        <a:spcAft>
                          <a:spcPts val="0"/>
                        </a:spcAft>
                      </a:pPr>
                      <a:r>
                        <a:rPr lang="en-US" sz="1050" dirty="0">
                          <a:effectLst/>
                        </a:rPr>
                        <a:t>We request CERC not to introduce this clause it proves an additional financial burden on the generators and buyers. As state specific charges have significantly impacted the commercial feasibility in short term transactions including green energy open access for majority of the states, these additional charges may reduce the short term transactions to a negligible percentage.</a:t>
                      </a:r>
                    </a:p>
                    <a:p>
                      <a:pPr marL="0" marR="0" algn="just">
                        <a:lnSpc>
                          <a:spcPct val="107000"/>
                        </a:lnSpc>
                        <a:spcBef>
                          <a:spcPts val="0"/>
                        </a:spcBef>
                        <a:spcAft>
                          <a:spcPts val="0"/>
                        </a:spcAft>
                      </a:pPr>
                      <a:r>
                        <a:rPr lang="en-US" sz="1050" dirty="0">
                          <a:effectLst/>
                        </a:rPr>
                        <a:t> </a:t>
                      </a:r>
                    </a:p>
                    <a:p>
                      <a:pPr marL="0" marR="0" algn="just">
                        <a:lnSpc>
                          <a:spcPct val="107000"/>
                        </a:lnSpc>
                        <a:spcBef>
                          <a:spcPts val="0"/>
                        </a:spcBef>
                        <a:spcAft>
                          <a:spcPts val="0"/>
                        </a:spcAft>
                      </a:pPr>
                      <a:r>
                        <a:rPr lang="en-US" sz="1050" dirty="0">
                          <a:effectLst/>
                        </a:rPr>
                        <a:t>Suggestion:</a:t>
                      </a:r>
                    </a:p>
                    <a:p>
                      <a:pPr marL="0" marR="0" algn="just">
                        <a:lnSpc>
                          <a:spcPct val="107000"/>
                        </a:lnSpc>
                        <a:spcBef>
                          <a:spcPts val="0"/>
                        </a:spcBef>
                        <a:spcAft>
                          <a:spcPts val="0"/>
                        </a:spcAft>
                      </a:pPr>
                      <a:r>
                        <a:rPr lang="en-US" sz="1050" dirty="0">
                          <a:effectLst/>
                        </a:rPr>
                        <a:t>All other charges applicable to buyer should be billed on monthly basis.</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r>
            </a:tbl>
          </a:graphicData>
        </a:graphic>
      </p:graphicFrame>
    </p:spTree>
    <p:extLst>
      <p:ext uri="{BB962C8B-B14F-4D97-AF65-F5344CB8AC3E}">
        <p14:creationId xmlns:p14="http://schemas.microsoft.com/office/powerpoint/2010/main" val="14252659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1890</TotalTime>
  <Words>491</Words>
  <Application>Microsoft Office PowerPoint</Application>
  <PresentationFormat>Widescreen</PresentationFormat>
  <Paragraphs>74</Paragraphs>
  <Slides>3</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vt:i4>
      </vt:variant>
    </vt:vector>
  </HeadingPairs>
  <TitlesOfParts>
    <vt:vector size="11" baseType="lpstr">
      <vt:lpstr>Arial</vt:lpstr>
      <vt:lpstr>Bell MT</vt:lpstr>
      <vt:lpstr>Bodoni MT</vt:lpstr>
      <vt:lpstr>Calibri</vt:lpstr>
      <vt:lpstr>Calibri Light</vt:lpstr>
      <vt:lpstr>Times New Roman</vt:lpstr>
      <vt:lpstr>Office Theme</vt:lpstr>
      <vt:lpstr>1_Office Theme</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SANCHARI</dc:creator>
  <cp:lastModifiedBy>Rudrangshu Chakrabar</cp:lastModifiedBy>
  <cp:revision>118</cp:revision>
  <dcterms:created xsi:type="dcterms:W3CDTF">2021-06-04T11:51:09Z</dcterms:created>
  <dcterms:modified xsi:type="dcterms:W3CDTF">2024-10-01T09:20:09Z</dcterms:modified>
</cp:coreProperties>
</file>